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Lst>
  <p:notesMasterIdLst>
    <p:notesMasterId r:id="rId7"/>
  </p:notesMasterIdLst>
  <p:sldSz cx="18288000" cy="10287000"/>
  <p:notesSz cx="10287000" cy="18288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notesMaster" Target="notesMasters/notesMaster1.xml"/><Relationship Id="rId8" Type="http://schemas.openxmlformats.org/officeDocument/2006/relationships/presProps" Target="presProps.xml"/><Relationship Id="rId9" Type="http://schemas.openxmlformats.org/officeDocument/2006/relationships/viewProps" Target="viewProps.xml"/><Relationship Id="rId10" Type="http://schemas.openxmlformats.org/officeDocument/2006/relationships/theme" Target="theme/theme1.xml"/><Relationship Id="rId11"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Open from the onboarding seat — that is my background and it is where this problem lands. Four of their eight sample deals slipped; three of the four trace to a requirement only that vertical needed. Alpine is the deliberate counterexample: no tool fixes a consultant on leave, and I will not claim it. The thesis line is the whole presentation in one sentence.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case says pick one piece. I picked the bridge between the moment the knowledge exists — the rep leaving the parking lot — and the moment it is needed, the consultant before kickoff. Everything else follows from three constraints the case itself states: reps are in the field, reps live in Slack, consultants live in Salesforce. The demo shows this end to end on Route 9.</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Scoping is the test here. Each of these was tempting and each was cut for a reason I can defend. The consultant workspace is the one people ask about — the answer is that consultants already have a workspace, it is called Salesforce, and the respectful move is to write clean native objects into it and leave.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Buy what is commodity, build what is Toast's own knowledge. The requirements library is the asset — no vendor ships Toast Retail's vertical knowledge. The extraction contract is what keeps the model honest: a closed enum so it cannot invent requirements, three confidence states instead of percentages, and the single rule that absence of discussion is never treated as adequacy. An SE maintains the library in an admin screen — if it needs engineering, it rots.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One outcome number, and it is the one leadership already uses. The leading indicators tell us behaviour changed; only the go-live date tells us it mattered. The counter-metric is the honest one — if reps dismiss flags as not-applicable in bulk, the flags are wrong and the library needs editing, not the reps. Baseline and target are illustrative; the first real step is tagging two quarters of go-lives by whether the slip traced to discovery. One of the eight in the packet did not.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1A1C20"/>
        </a:solidFill>
      </p:bgPr>
    </p:bg>
    <p:spTree>
      <p:nvGrpSpPr>
        <p:cNvPr id="1" name=""/>
        <p:cNvGrpSpPr/>
        <p:nvPr/>
      </p:nvGrpSpPr>
      <p:grpSpPr>
        <a:xfrm>
          <a:off x="0" y="0"/>
          <a:ext cx="0" cy="0"/>
          <a:chOff x="0" y="0"/>
          <a:chExt cx="0" cy="0"/>
        </a:xfrm>
      </p:grpSpPr>
      <p:sp>
        <p:nvSpPr>
          <p:cNvPr id="2" name="Shape 0"/>
          <p:cNvSpPr/>
          <p:nvPr/>
        </p:nvSpPr>
        <p:spPr>
          <a:xfrm>
            <a:off x="1238250" y="1120140"/>
            <a:ext cx="152400" cy="152400"/>
          </a:xfrm>
          <a:prstGeom prst="roundRect">
            <a:avLst>
              <a:gd name="adj" fmla="val 18750"/>
            </a:avLst>
          </a:prstGeom>
          <a:solidFill>
            <a:srgbClr val="FF4C00"/>
          </a:solidFill>
          <a:ln/>
        </p:spPr>
      </p:sp>
      <p:sp>
        <p:nvSpPr>
          <p:cNvPr id="3" name="Text 1"/>
          <p:cNvSpPr/>
          <p:nvPr/>
        </p:nvSpPr>
        <p:spPr>
          <a:xfrm>
            <a:off x="1524000" y="1047750"/>
            <a:ext cx="6698920" cy="335280"/>
          </a:xfrm>
          <a:prstGeom prst="rect">
            <a:avLst/>
          </a:prstGeom>
          <a:noFill/>
          <a:ln/>
        </p:spPr>
        <p:txBody>
          <a:bodyPr wrap="square" lIns="25400" tIns="25400" rIns="25400" bIns="25400" rtlCol="0" anchor="t">
            <a:normAutofit/>
          </a:bodyPr>
          <a:lstStyle/>
          <a:p>
            <a:pPr algn="l" indent="0" marL="0">
              <a:buNone/>
            </a:pPr>
            <a:r>
              <a:rPr lang="en-US" sz="1800" spc="252" kern="0" dirty="0">
                <a:solidFill>
                  <a:srgbClr val="8B8579"/>
                </a:solidFill>
                <a:latin typeface="IBM Plex Mono" pitchFamily="34" charset="0"/>
                <a:ea typeface="IBM Plex Mono" pitchFamily="34" charset="-122"/>
                <a:cs typeface="IBM Plex Mono" pitchFamily="34" charset="-120"/>
              </a:rPr>
              <a:t>DISCOVERY TO HANDOFF · POINT OF VIEW</a:t>
            </a:r>
            <a:endParaRPr lang="en-US" sz="1800" dirty="0"/>
          </a:p>
        </p:txBody>
      </p:sp>
      <p:sp>
        <p:nvSpPr>
          <p:cNvPr id="4" name="Text 2"/>
          <p:cNvSpPr/>
          <p:nvPr/>
        </p:nvSpPr>
        <p:spPr>
          <a:xfrm>
            <a:off x="1238250" y="1668780"/>
            <a:ext cx="14225588" cy="1781413"/>
          </a:xfrm>
          <a:prstGeom prst="rect">
            <a:avLst/>
          </a:prstGeom>
          <a:noFill/>
          <a:ln/>
        </p:spPr>
        <p:txBody>
          <a:bodyPr wrap="square" lIns="25400" tIns="25400" rIns="25400" bIns="25400" rtlCol="0" anchor="t">
            <a:normAutofit/>
          </a:bodyPr>
          <a:lstStyle/>
          <a:p>
            <a:pPr algn="l" indent="0" marL="0">
              <a:lnSpc>
                <a:spcPct val="88000"/>
              </a:lnSpc>
              <a:buNone/>
            </a:pPr>
            <a:r>
              <a:rPr lang="en-US" sz="6600" b="1" spc="-231" kern="0" dirty="0">
                <a:solidFill>
                  <a:srgbClr val="FFFFFF"/>
                </a:solidFill>
                <a:latin typeface="Public Sans" pitchFamily="34" charset="0"/>
                <a:ea typeface="Public Sans" pitchFamily="34" charset="-122"/>
                <a:cs typeface="Public Sans" pitchFamily="34" charset="-120"/>
              </a:rPr>
              <a:t>Deals close without the requirements needed to go live.</a:t>
            </a:r>
            <a:endParaRPr lang="en-US" sz="6600" dirty="0"/>
          </a:p>
        </p:txBody>
      </p:sp>
      <p:sp>
        <p:nvSpPr>
          <p:cNvPr id="5" name="Text 3"/>
          <p:cNvSpPr/>
          <p:nvPr/>
        </p:nvSpPr>
        <p:spPr>
          <a:xfrm>
            <a:off x="1238250" y="3735943"/>
            <a:ext cx="12263438" cy="977265"/>
          </a:xfrm>
          <a:prstGeom prst="rect">
            <a:avLst/>
          </a:prstGeom>
          <a:noFill/>
          <a:ln/>
        </p:spPr>
        <p:txBody>
          <a:bodyPr wrap="square" lIns="25400" tIns="25400" rIns="25400" bIns="25400" rtlCol="0" anchor="t">
            <a:normAutofit/>
          </a:bodyPr>
          <a:lstStyle/>
          <a:p>
            <a:pPr algn="l" indent="0" marL="0">
              <a:lnSpc>
                <a:spcPct val="123250"/>
              </a:lnSpc>
              <a:buNone/>
            </a:pPr>
            <a:r>
              <a:rPr lang="en-US" sz="2550" dirty="0">
                <a:solidFill>
                  <a:srgbClr val="A9A69F"/>
                </a:solidFill>
                <a:latin typeface="Public Sans" pitchFamily="34" charset="0"/>
                <a:ea typeface="Public Sans" pitchFamily="34" charset="-122"/>
                <a:cs typeface="Public Sans" pitchFamily="34" charset="-120"/>
              </a:rPr>
              <a:t>Not because reps are careless — because the missing thing is almost always vertical-specific. Age verification, lottery, scale labelling. Knowledge, not effort.</a:t>
            </a:r>
            <a:endParaRPr lang="en-US" sz="2550" dirty="0"/>
          </a:p>
        </p:txBody>
      </p:sp>
      <p:sp>
        <p:nvSpPr>
          <p:cNvPr id="6" name="Shape 4"/>
          <p:cNvSpPr/>
          <p:nvPr/>
        </p:nvSpPr>
        <p:spPr>
          <a:xfrm>
            <a:off x="1238250" y="7955280"/>
            <a:ext cx="38100" cy="1417320"/>
          </a:xfrm>
          <a:prstGeom prst="rect">
            <a:avLst/>
          </a:prstGeom>
          <a:solidFill>
            <a:srgbClr val="FF4C00"/>
          </a:solidFill>
          <a:ln/>
        </p:spPr>
      </p:sp>
      <p:sp>
        <p:nvSpPr>
          <p:cNvPr id="7" name="Text 5"/>
          <p:cNvSpPr/>
          <p:nvPr/>
        </p:nvSpPr>
        <p:spPr>
          <a:xfrm>
            <a:off x="1543050" y="8012430"/>
            <a:ext cx="5266646" cy="624840"/>
          </a:xfrm>
          <a:prstGeom prst="rect">
            <a:avLst/>
          </a:prstGeom>
          <a:noFill/>
          <a:ln/>
        </p:spPr>
        <p:txBody>
          <a:bodyPr wrap="square" lIns="25400" tIns="25400" rIns="25400" bIns="25400" rtlCol="0" anchor="t">
            <a:normAutofit/>
          </a:bodyPr>
          <a:lstStyle/>
          <a:p>
            <a:pPr algn="l" indent="0" marL="0">
              <a:buNone/>
            </a:pPr>
            <a:r>
              <a:rPr lang="en-US" sz="3900" b="1" spc="-117" kern="0" dirty="0">
                <a:solidFill>
                  <a:srgbClr val="FFFFFF"/>
                </a:solidFill>
                <a:latin typeface="Public Sans" pitchFamily="34" charset="0"/>
                <a:ea typeface="Public Sans" pitchFamily="34" charset="-122"/>
                <a:cs typeface="Public Sans" pitchFamily="34" charset="-120"/>
              </a:rPr>
              <a:t>4 of 8</a:t>
            </a:r>
            <a:endParaRPr lang="en-US" sz="3900" dirty="0"/>
          </a:p>
        </p:txBody>
      </p:sp>
      <p:sp>
        <p:nvSpPr>
          <p:cNvPr id="8" name="Text 6"/>
          <p:cNvSpPr/>
          <p:nvPr/>
        </p:nvSpPr>
        <p:spPr>
          <a:xfrm>
            <a:off x="1543050" y="8675370"/>
            <a:ext cx="4931496" cy="678180"/>
          </a:xfrm>
          <a:prstGeom prst="rect">
            <a:avLst/>
          </a:prstGeom>
          <a:noFill/>
          <a:ln/>
        </p:spPr>
        <p:txBody>
          <a:bodyPr wrap="square" lIns="25400" tIns="25400" rIns="25400" bIns="25400" rtlCol="0" anchor="t">
            <a:normAutofit/>
          </a:bodyPr>
          <a:lstStyle/>
          <a:p>
            <a:pPr algn="l" indent="0" marL="0">
              <a:lnSpc>
                <a:spcPct val="116667"/>
              </a:lnSpc>
              <a:buNone/>
            </a:pPr>
            <a:r>
              <a:rPr lang="en-US" sz="1800" dirty="0">
                <a:solidFill>
                  <a:srgbClr val="A9A69F"/>
                </a:solidFill>
                <a:latin typeface="Public Sans" pitchFamily="34" charset="0"/>
                <a:ea typeface="Public Sans" pitchFamily="34" charset="-122"/>
                <a:cs typeface="Public Sans" pitchFamily="34" charset="-120"/>
              </a:rPr>
              <a:t>sample deals slipped or doubled their timeline</a:t>
            </a:r>
            <a:endParaRPr lang="en-US" sz="1800" dirty="0"/>
          </a:p>
        </p:txBody>
      </p:sp>
      <p:sp>
        <p:nvSpPr>
          <p:cNvPr id="9" name="Shape 7"/>
          <p:cNvSpPr/>
          <p:nvPr/>
        </p:nvSpPr>
        <p:spPr>
          <a:xfrm>
            <a:off x="6597611" y="7955280"/>
            <a:ext cx="38100" cy="1417320"/>
          </a:xfrm>
          <a:prstGeom prst="rect">
            <a:avLst/>
          </a:prstGeom>
          <a:solidFill>
            <a:srgbClr val="FF4C00"/>
          </a:solidFill>
          <a:ln/>
        </p:spPr>
      </p:sp>
      <p:sp>
        <p:nvSpPr>
          <p:cNvPr id="10" name="Text 8"/>
          <p:cNvSpPr/>
          <p:nvPr/>
        </p:nvSpPr>
        <p:spPr>
          <a:xfrm>
            <a:off x="6902411" y="8012430"/>
            <a:ext cx="5266778" cy="624840"/>
          </a:xfrm>
          <a:prstGeom prst="rect">
            <a:avLst/>
          </a:prstGeom>
          <a:noFill/>
          <a:ln/>
        </p:spPr>
        <p:txBody>
          <a:bodyPr wrap="square" lIns="25400" tIns="25400" rIns="25400" bIns="25400" rtlCol="0" anchor="t">
            <a:normAutofit/>
          </a:bodyPr>
          <a:lstStyle/>
          <a:p>
            <a:pPr algn="l" indent="0" marL="0">
              <a:buNone/>
            </a:pPr>
            <a:r>
              <a:rPr lang="en-US" sz="3900" b="1" spc="-117" kern="0" dirty="0">
                <a:solidFill>
                  <a:srgbClr val="FFFFFF"/>
                </a:solidFill>
                <a:latin typeface="Public Sans" pitchFamily="34" charset="0"/>
                <a:ea typeface="Public Sans" pitchFamily="34" charset="-122"/>
                <a:cs typeface="Public Sans" pitchFamily="34" charset="-120"/>
              </a:rPr>
              <a:t>3 of 4</a:t>
            </a:r>
            <a:endParaRPr lang="en-US" sz="3900" dirty="0"/>
          </a:p>
        </p:txBody>
      </p:sp>
      <p:sp>
        <p:nvSpPr>
          <p:cNvPr id="11" name="Text 9"/>
          <p:cNvSpPr/>
          <p:nvPr/>
        </p:nvSpPr>
        <p:spPr>
          <a:xfrm>
            <a:off x="6902411" y="8675370"/>
            <a:ext cx="4931619" cy="678180"/>
          </a:xfrm>
          <a:prstGeom prst="rect">
            <a:avLst/>
          </a:prstGeom>
          <a:noFill/>
          <a:ln/>
        </p:spPr>
        <p:txBody>
          <a:bodyPr wrap="square" lIns="25400" tIns="25400" rIns="25400" bIns="25400" rtlCol="0" anchor="t">
            <a:normAutofit/>
          </a:bodyPr>
          <a:lstStyle/>
          <a:p>
            <a:pPr algn="l" indent="0" marL="0">
              <a:lnSpc>
                <a:spcPct val="116667"/>
              </a:lnSpc>
              <a:buNone/>
            </a:pPr>
            <a:r>
              <a:rPr lang="en-US" sz="1800" dirty="0">
                <a:solidFill>
                  <a:srgbClr val="A9A69F"/>
                </a:solidFill>
                <a:latin typeface="Public Sans" pitchFamily="34" charset="0"/>
                <a:ea typeface="Public Sans" pitchFamily="34" charset="-122"/>
                <a:cs typeface="Public Sans" pitchFamily="34" charset="-120"/>
              </a:rPr>
              <a:t>traced to a vertical requirement never discussed</a:t>
            </a:r>
            <a:endParaRPr lang="en-US" sz="1800" dirty="0"/>
          </a:p>
        </p:txBody>
      </p:sp>
      <p:sp>
        <p:nvSpPr>
          <p:cNvPr id="12" name="Shape 10"/>
          <p:cNvSpPr/>
          <p:nvPr/>
        </p:nvSpPr>
        <p:spPr>
          <a:xfrm>
            <a:off x="11957090" y="7955280"/>
            <a:ext cx="38100" cy="1417320"/>
          </a:xfrm>
          <a:prstGeom prst="rect">
            <a:avLst/>
          </a:prstGeom>
          <a:solidFill>
            <a:srgbClr val="6B665C"/>
          </a:solidFill>
          <a:ln/>
        </p:spPr>
      </p:sp>
      <p:sp>
        <p:nvSpPr>
          <p:cNvPr id="13" name="Text 11"/>
          <p:cNvSpPr/>
          <p:nvPr/>
        </p:nvSpPr>
        <p:spPr>
          <a:xfrm>
            <a:off x="12261890" y="8012430"/>
            <a:ext cx="5266646" cy="624840"/>
          </a:xfrm>
          <a:prstGeom prst="rect">
            <a:avLst/>
          </a:prstGeom>
          <a:noFill/>
          <a:ln/>
        </p:spPr>
        <p:txBody>
          <a:bodyPr wrap="square" lIns="25400" tIns="25400" rIns="25400" bIns="25400" rtlCol="0" anchor="t">
            <a:normAutofit/>
          </a:bodyPr>
          <a:lstStyle/>
          <a:p>
            <a:pPr algn="l" indent="0" marL="0">
              <a:buNone/>
            </a:pPr>
            <a:r>
              <a:rPr lang="en-US" sz="3900" b="1" spc="-117" kern="0" dirty="0">
                <a:solidFill>
                  <a:srgbClr val="8B8579"/>
                </a:solidFill>
                <a:latin typeface="Public Sans" pitchFamily="34" charset="0"/>
                <a:ea typeface="Public Sans" pitchFamily="34" charset="-122"/>
                <a:cs typeface="Public Sans" pitchFamily="34" charset="-120"/>
              </a:rPr>
              <a:t>1 of 4</a:t>
            </a:r>
            <a:endParaRPr lang="en-US" sz="3900" dirty="0"/>
          </a:p>
        </p:txBody>
      </p:sp>
      <p:sp>
        <p:nvSpPr>
          <p:cNvPr id="14" name="Text 12"/>
          <p:cNvSpPr/>
          <p:nvPr/>
        </p:nvSpPr>
        <p:spPr>
          <a:xfrm>
            <a:off x="12261890" y="8675370"/>
            <a:ext cx="4931496" cy="678180"/>
          </a:xfrm>
          <a:prstGeom prst="rect">
            <a:avLst/>
          </a:prstGeom>
          <a:noFill/>
          <a:ln/>
        </p:spPr>
        <p:txBody>
          <a:bodyPr wrap="square" lIns="25400" tIns="25400" rIns="25400" bIns="25400" rtlCol="0" anchor="t">
            <a:normAutofit/>
          </a:bodyPr>
          <a:lstStyle/>
          <a:p>
            <a:pPr algn="l" indent="0" marL="0">
              <a:lnSpc>
                <a:spcPct val="116667"/>
              </a:lnSpc>
              <a:buNone/>
            </a:pPr>
            <a:r>
              <a:rPr lang="en-US" sz="1800" dirty="0">
                <a:solidFill>
                  <a:srgbClr val="A9A69F"/>
                </a:solidFill>
                <a:latin typeface="Public Sans" pitchFamily="34" charset="0"/>
                <a:ea typeface="Public Sans" pitchFamily="34" charset="-122"/>
                <a:cs typeface="Public Sans" pitchFamily="34" charset="-120"/>
              </a:rPr>
              <a:t>was not a discovery problem — and no tool should claim it</a:t>
            </a:r>
            <a:endParaRPr lang="en-US" sz="18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7F5F1"/>
        </a:solidFill>
      </p:bgPr>
    </p:bg>
    <p:spTree>
      <p:nvGrpSpPr>
        <p:cNvPr id="1" name=""/>
        <p:cNvGrpSpPr/>
        <p:nvPr/>
      </p:nvGrpSpPr>
      <p:grpSpPr>
        <a:xfrm>
          <a:off x="0" y="0"/>
          <a:ext cx="0" cy="0"/>
          <a:chOff x="0" y="0"/>
          <a:chExt cx="0" cy="0"/>
        </a:xfrm>
      </p:grpSpPr>
      <p:sp>
        <p:nvSpPr>
          <p:cNvPr id="2" name="Text 0"/>
          <p:cNvSpPr/>
          <p:nvPr/>
        </p:nvSpPr>
        <p:spPr>
          <a:xfrm>
            <a:off x="1238250" y="914400"/>
            <a:ext cx="17392650" cy="335280"/>
          </a:xfrm>
          <a:prstGeom prst="rect">
            <a:avLst/>
          </a:prstGeom>
          <a:noFill/>
          <a:ln/>
        </p:spPr>
        <p:txBody>
          <a:bodyPr wrap="square" lIns="25400" tIns="25400" rIns="25400" bIns="25400" rtlCol="0" anchor="t">
            <a:normAutofit/>
          </a:bodyPr>
          <a:lstStyle/>
          <a:p>
            <a:pPr algn="l" indent="0" marL="0">
              <a:buNone/>
            </a:pPr>
            <a:r>
              <a:rPr lang="en-US" sz="1800" spc="252" kern="0" dirty="0">
                <a:solidFill>
                  <a:srgbClr val="FF4C00"/>
                </a:solidFill>
                <a:latin typeface="IBM Plex Mono" pitchFamily="34" charset="0"/>
                <a:ea typeface="IBM Plex Mono" pitchFamily="34" charset="-122"/>
                <a:cs typeface="IBM Plex Mono" pitchFamily="34" charset="-120"/>
              </a:rPr>
              <a:t>WHY THIS PIECE</a:t>
            </a:r>
            <a:endParaRPr lang="en-US" sz="1800" dirty="0"/>
          </a:p>
        </p:txBody>
      </p:sp>
      <p:sp>
        <p:nvSpPr>
          <p:cNvPr id="3" name="Text 1"/>
          <p:cNvSpPr/>
          <p:nvPr/>
        </p:nvSpPr>
        <p:spPr>
          <a:xfrm>
            <a:off x="1238250" y="1402080"/>
            <a:ext cx="14716125" cy="1395889"/>
          </a:xfrm>
          <a:prstGeom prst="rect">
            <a:avLst/>
          </a:prstGeom>
          <a:noFill/>
          <a:ln/>
        </p:spPr>
        <p:txBody>
          <a:bodyPr wrap="square" lIns="25400" tIns="25400" rIns="25400" bIns="25400" rtlCol="0" anchor="t">
            <a:normAutofit/>
          </a:bodyPr>
          <a:lstStyle/>
          <a:p>
            <a:pPr algn="l" indent="0" marL="0">
              <a:lnSpc>
                <a:spcPct val="91856"/>
              </a:lnSpc>
              <a:buNone/>
            </a:pPr>
            <a:r>
              <a:rPr lang="en-US" sz="4950" b="1" spc="-148" kern="0" dirty="0">
                <a:solidFill>
                  <a:srgbClr val="1A1C20"/>
                </a:solidFill>
                <a:latin typeface="Public Sans" pitchFamily="34" charset="0"/>
                <a:ea typeface="Public Sans" pitchFamily="34" charset="-122"/>
                <a:cs typeface="Public Sans" pitchFamily="34" charset="-120"/>
              </a:rPr>
              <a:t>The bridge between where knowledge exists and where it's needed.</a:t>
            </a:r>
            <a:endParaRPr lang="en-US" sz="4950" dirty="0"/>
          </a:p>
        </p:txBody>
      </p:sp>
      <p:sp>
        <p:nvSpPr>
          <p:cNvPr id="4" name="Shape 2"/>
          <p:cNvSpPr/>
          <p:nvPr/>
        </p:nvSpPr>
        <p:spPr>
          <a:xfrm>
            <a:off x="1238250" y="3369469"/>
            <a:ext cx="7381875" cy="3223260"/>
          </a:xfrm>
          <a:prstGeom prst="roundRect">
            <a:avLst>
              <a:gd name="adj" fmla="val 5319"/>
            </a:avLst>
          </a:prstGeom>
          <a:solidFill>
            <a:srgbClr val="FBFAF8"/>
          </a:solidFill>
          <a:ln w="15240">
            <a:solidFill>
              <a:srgbClr val="E1DCD3"/>
            </a:solidFill>
            <a:prstDash val="solid"/>
          </a:ln>
        </p:spPr>
      </p:sp>
      <p:sp>
        <p:nvSpPr>
          <p:cNvPr id="5" name="Text 3"/>
          <p:cNvSpPr/>
          <p:nvPr/>
        </p:nvSpPr>
        <p:spPr>
          <a:xfrm>
            <a:off x="1672590" y="3803809"/>
            <a:ext cx="7164514" cy="297180"/>
          </a:xfrm>
          <a:prstGeom prst="rect">
            <a:avLst/>
          </a:prstGeom>
          <a:noFill/>
          <a:ln/>
        </p:spPr>
        <p:txBody>
          <a:bodyPr wrap="square" lIns="25400" tIns="25400" rIns="25400" bIns="25400" rtlCol="0" anchor="t">
            <a:normAutofit/>
          </a:bodyPr>
          <a:lstStyle/>
          <a:p>
            <a:pPr algn="l" indent="0" marL="0">
              <a:buNone/>
            </a:pPr>
            <a:r>
              <a:rPr lang="en-US" sz="1575" spc="158" kern="0" dirty="0">
                <a:solidFill>
                  <a:srgbClr val="8B8579"/>
                </a:solidFill>
                <a:latin typeface="IBM Plex Mono" pitchFamily="34" charset="0"/>
                <a:ea typeface="IBM Plex Mono" pitchFamily="34" charset="-122"/>
                <a:cs typeface="IBM Plex Mono" pitchFamily="34" charset="-120"/>
              </a:rPr>
              <a:t>THE REP · IN THE FIELD</a:t>
            </a:r>
            <a:endParaRPr lang="en-US" sz="1575" dirty="0"/>
          </a:p>
        </p:txBody>
      </p:sp>
      <p:sp>
        <p:nvSpPr>
          <p:cNvPr id="6" name="Text 4"/>
          <p:cNvSpPr/>
          <p:nvPr/>
        </p:nvSpPr>
        <p:spPr>
          <a:xfrm>
            <a:off x="1672590" y="4215289"/>
            <a:ext cx="6708591" cy="800100"/>
          </a:xfrm>
          <a:prstGeom prst="rect">
            <a:avLst/>
          </a:prstGeom>
          <a:noFill/>
          <a:ln/>
        </p:spPr>
        <p:txBody>
          <a:bodyPr wrap="square" lIns="25400" tIns="25400" rIns="25400" bIns="25400" rtlCol="0" anchor="t">
            <a:normAutofit/>
          </a:bodyPr>
          <a:lstStyle/>
          <a:p>
            <a:pPr algn="l" indent="0" marL="0">
              <a:lnSpc>
                <a:spcPct val="106383"/>
              </a:lnSpc>
              <a:buNone/>
            </a:pPr>
            <a:r>
              <a:rPr lang="en-US" sz="2400" b="1" dirty="0">
                <a:solidFill>
                  <a:srgbClr val="1A1C20"/>
                </a:solidFill>
                <a:latin typeface="Public Sans" pitchFamily="34" charset="0"/>
                <a:ea typeface="Public Sans" pitchFamily="34" charset="-122"/>
                <a:cs typeface="Public Sans" pitchFamily="34" charset="-120"/>
              </a:rPr>
              <a:t>Records on whatever they already carry. Confirms with taps. Never types.</a:t>
            </a:r>
            <a:endParaRPr lang="en-US" sz="2400" dirty="0"/>
          </a:p>
        </p:txBody>
      </p:sp>
      <p:sp>
        <p:nvSpPr>
          <p:cNvPr id="7" name="Text 5"/>
          <p:cNvSpPr/>
          <p:nvPr/>
        </p:nvSpPr>
        <p:spPr>
          <a:xfrm>
            <a:off x="1672590" y="5129689"/>
            <a:ext cx="6708591" cy="1066800"/>
          </a:xfrm>
          <a:prstGeom prst="rect">
            <a:avLst/>
          </a:prstGeom>
          <a:noFill/>
          <a:ln/>
        </p:spPr>
        <p:txBody>
          <a:bodyPr wrap="square" lIns="25400" tIns="25400" rIns="25400" bIns="25400" rtlCol="0" anchor="t">
            <a:normAutofit/>
          </a:bodyPr>
          <a:lstStyle/>
          <a:p>
            <a:pPr algn="l" indent="0" marL="0">
              <a:lnSpc>
                <a:spcPct val="125000"/>
              </a:lnSpc>
              <a:buNone/>
            </a:pPr>
            <a:r>
              <a:rPr lang="en-US" sz="1800" dirty="0">
                <a:solidFill>
                  <a:srgbClr val="4A4740"/>
                </a:solidFill>
                <a:latin typeface="Public Sans" pitchFamily="34" charset="0"/>
                <a:ea typeface="Public Sans" pitchFamily="34" charset="-122"/>
                <a:cs typeface="Public Sans" pitchFamily="34" charset="-120"/>
              </a:rPr>
              <a:t>Transcript-source agnostic by design — the recorder they bought themselves works. The vertical requirement set flags what was never discussed.</a:t>
            </a:r>
            <a:endParaRPr lang="en-US" sz="1800" dirty="0"/>
          </a:p>
        </p:txBody>
      </p:sp>
      <p:sp>
        <p:nvSpPr>
          <p:cNvPr id="8" name="Text 6"/>
          <p:cNvSpPr/>
          <p:nvPr/>
        </p:nvSpPr>
        <p:spPr>
          <a:xfrm>
            <a:off x="8915400" y="4657249"/>
            <a:ext cx="533400" cy="685800"/>
          </a:xfrm>
          <a:prstGeom prst="rect">
            <a:avLst/>
          </a:prstGeom>
          <a:noFill/>
          <a:ln/>
        </p:spPr>
        <p:txBody>
          <a:bodyPr wrap="square" lIns="25400" tIns="25400" rIns="25400" bIns="25400" rtlCol="0" anchor="t">
            <a:normAutofit/>
          </a:bodyPr>
          <a:lstStyle/>
          <a:p>
            <a:pPr algn="l" indent="0" marL="0">
              <a:buNone/>
            </a:pPr>
            <a:r>
              <a:rPr lang="en-US" sz="3600" b="1" dirty="0">
                <a:solidFill>
                  <a:srgbClr val="FF4C00"/>
                </a:solidFill>
                <a:latin typeface="Public Sans" pitchFamily="34" charset="0"/>
                <a:ea typeface="Public Sans" pitchFamily="34" charset="-122"/>
                <a:cs typeface="Public Sans" pitchFamily="34" charset="-120"/>
              </a:rPr>
              <a:t>→</a:t>
            </a:r>
            <a:endParaRPr lang="en-US" sz="3600" dirty="0"/>
          </a:p>
        </p:txBody>
      </p:sp>
      <p:sp>
        <p:nvSpPr>
          <p:cNvPr id="9" name="Shape 7"/>
          <p:cNvSpPr/>
          <p:nvPr/>
        </p:nvSpPr>
        <p:spPr>
          <a:xfrm>
            <a:off x="9667875" y="3369469"/>
            <a:ext cx="7381875" cy="3223260"/>
          </a:xfrm>
          <a:prstGeom prst="roundRect">
            <a:avLst>
              <a:gd name="adj" fmla="val 5319"/>
            </a:avLst>
          </a:prstGeom>
          <a:solidFill>
            <a:srgbClr val="FBFAF8"/>
          </a:solidFill>
          <a:ln w="15240">
            <a:solidFill>
              <a:srgbClr val="E1DCD3"/>
            </a:solidFill>
            <a:prstDash val="solid"/>
          </a:ln>
        </p:spPr>
      </p:sp>
      <p:sp>
        <p:nvSpPr>
          <p:cNvPr id="10" name="Text 8"/>
          <p:cNvSpPr/>
          <p:nvPr/>
        </p:nvSpPr>
        <p:spPr>
          <a:xfrm>
            <a:off x="10102215" y="3803809"/>
            <a:ext cx="7164514" cy="297180"/>
          </a:xfrm>
          <a:prstGeom prst="rect">
            <a:avLst/>
          </a:prstGeom>
          <a:noFill/>
          <a:ln/>
        </p:spPr>
        <p:txBody>
          <a:bodyPr wrap="square" lIns="25400" tIns="25400" rIns="25400" bIns="25400" rtlCol="0" anchor="t">
            <a:normAutofit/>
          </a:bodyPr>
          <a:lstStyle/>
          <a:p>
            <a:pPr algn="l" indent="0" marL="0">
              <a:buNone/>
            </a:pPr>
            <a:r>
              <a:rPr lang="en-US" sz="1575" spc="158" kern="0" dirty="0">
                <a:solidFill>
                  <a:srgbClr val="8B8579"/>
                </a:solidFill>
                <a:latin typeface="IBM Plex Mono" pitchFamily="34" charset="0"/>
                <a:ea typeface="IBM Plex Mono" pitchFamily="34" charset="-122"/>
                <a:cs typeface="IBM Plex Mono" pitchFamily="34" charset="-120"/>
              </a:rPr>
              <a:t>THE CONSULTANT · IN SALESFORCE</a:t>
            </a:r>
            <a:endParaRPr lang="en-US" sz="1575" dirty="0"/>
          </a:p>
        </p:txBody>
      </p:sp>
      <p:sp>
        <p:nvSpPr>
          <p:cNvPr id="11" name="Text 9"/>
          <p:cNvSpPr/>
          <p:nvPr/>
        </p:nvSpPr>
        <p:spPr>
          <a:xfrm>
            <a:off x="10102215" y="4215289"/>
            <a:ext cx="6708591" cy="800100"/>
          </a:xfrm>
          <a:prstGeom prst="rect">
            <a:avLst/>
          </a:prstGeom>
          <a:noFill/>
          <a:ln/>
        </p:spPr>
        <p:txBody>
          <a:bodyPr wrap="square" lIns="25400" tIns="25400" rIns="25400" bIns="25400" rtlCol="0" anchor="t">
            <a:normAutofit/>
          </a:bodyPr>
          <a:lstStyle/>
          <a:p>
            <a:pPr algn="l" indent="0" marL="0">
              <a:lnSpc>
                <a:spcPct val="106383"/>
              </a:lnSpc>
              <a:buNone/>
            </a:pPr>
            <a:r>
              <a:rPr lang="en-US" sz="2400" b="1" dirty="0">
                <a:solidFill>
                  <a:srgbClr val="1A1C20"/>
                </a:solidFill>
                <a:latin typeface="Public Sans" pitchFamily="34" charset="0"/>
                <a:ea typeface="Public Sans" pitchFamily="34" charset="-122"/>
                <a:cs typeface="Public Sans" pitchFamily="34" charset="-120"/>
              </a:rPr>
              <a:t>Opens a record with nothing to chase. No re-interview.</a:t>
            </a:r>
            <a:endParaRPr lang="en-US" sz="2400" dirty="0"/>
          </a:p>
        </p:txBody>
      </p:sp>
      <p:sp>
        <p:nvSpPr>
          <p:cNvPr id="12" name="Text 10"/>
          <p:cNvSpPr/>
          <p:nvPr/>
        </p:nvSpPr>
        <p:spPr>
          <a:xfrm>
            <a:off x="10102215" y="5129689"/>
            <a:ext cx="6708591" cy="1066800"/>
          </a:xfrm>
          <a:prstGeom prst="rect">
            <a:avLst/>
          </a:prstGeom>
          <a:noFill/>
          <a:ln/>
        </p:spPr>
        <p:txBody>
          <a:bodyPr wrap="square" lIns="25400" tIns="25400" rIns="25400" bIns="25400" rtlCol="0" anchor="t">
            <a:normAutofit/>
          </a:bodyPr>
          <a:lstStyle/>
          <a:p>
            <a:pPr algn="l" indent="0" marL="0">
              <a:lnSpc>
                <a:spcPct val="125000"/>
              </a:lnSpc>
              <a:buNone/>
            </a:pPr>
            <a:r>
              <a:rPr lang="en-US" sz="1800" dirty="0">
                <a:solidFill>
                  <a:srgbClr val="4A4740"/>
                </a:solidFill>
                <a:latin typeface="Public Sans" pitchFamily="34" charset="0"/>
                <a:ea typeface="Public Sans" pitchFamily="34" charset="-122"/>
                <a:cs typeface="Public Sans" pitchFamily="34" charset="-120"/>
              </a:rPr>
              <a:t>Native fields, Tasks and notes — no new consultant-side tool. The one real risk is flagged above the fold before kickoff, not found during configuration.</a:t>
            </a:r>
            <a:endParaRPr lang="en-US" sz="1800" dirty="0"/>
          </a:p>
        </p:txBody>
      </p:sp>
      <p:sp>
        <p:nvSpPr>
          <p:cNvPr id="13" name="Shape 11"/>
          <p:cNvSpPr/>
          <p:nvPr/>
        </p:nvSpPr>
        <p:spPr>
          <a:xfrm>
            <a:off x="1238250" y="7202329"/>
            <a:ext cx="15811500" cy="15240"/>
          </a:xfrm>
          <a:prstGeom prst="rect">
            <a:avLst/>
          </a:prstGeom>
          <a:solidFill>
            <a:srgbClr val="E1DCD3"/>
          </a:solidFill>
          <a:ln/>
        </p:spPr>
      </p:sp>
      <p:sp>
        <p:nvSpPr>
          <p:cNvPr id="14" name="Text 12"/>
          <p:cNvSpPr/>
          <p:nvPr/>
        </p:nvSpPr>
        <p:spPr>
          <a:xfrm>
            <a:off x="1238250" y="7598569"/>
            <a:ext cx="5062347" cy="1109663"/>
          </a:xfrm>
          <a:prstGeom prst="rect">
            <a:avLst/>
          </a:prstGeom>
          <a:noFill/>
          <a:ln/>
        </p:spPr>
        <p:txBody>
          <a:bodyPr wrap="square" lIns="25400" tIns="25400" rIns="25400" bIns="25400" rtlCol="0" anchor="t">
            <a:normAutofit/>
          </a:bodyPr>
          <a:lstStyle/>
          <a:p>
            <a:pPr algn="l" indent="0" marL="0">
              <a:lnSpc>
                <a:spcPct val="126689"/>
              </a:lnSpc>
              <a:buNone/>
            </a:pPr>
            <a:r>
              <a:rPr lang="en-US" sz="1875" b="1" dirty="0">
                <a:solidFill>
                  <a:srgbClr val="1A1C20"/>
                </a:solidFill>
                <a:latin typeface="Public Sans" pitchFamily="34" charset="0"/>
                <a:ea typeface="Public Sans" pitchFamily="34" charset="-122"/>
                <a:cs typeface="Public Sans" pitchFamily="34" charset="-120"/>
              </a:rPr>
              <a:t>Rep touches Salesforce once: </a:t>
            </a:r>
            <a:pPr algn="l" indent="0" marL="0">
              <a:lnSpc>
                <a:spcPct val="126689"/>
              </a:lnSpc>
              <a:buNone/>
            </a:pPr>
            <a:r>
              <a:rPr lang="en-US" sz="1875" dirty="0">
                <a:solidFill>
                  <a:srgbClr val="4A4740"/>
                </a:solidFill>
                <a:latin typeface="Public Sans" pitchFamily="34" charset="0"/>
                <a:ea typeface="Public Sans" pitchFamily="34" charset="-122"/>
                <a:cs typeface="Public Sans" pitchFamily="34" charset="-120"/>
              </a:rPr>
              <a:t>a confirm screen showing exactly what will be written. The tool types.</a:t>
            </a:r>
            <a:endParaRPr lang="en-US" sz="1875" dirty="0"/>
          </a:p>
        </p:txBody>
      </p:sp>
      <p:sp>
        <p:nvSpPr>
          <p:cNvPr id="15" name="Text 13"/>
          <p:cNvSpPr/>
          <p:nvPr/>
        </p:nvSpPr>
        <p:spPr>
          <a:xfrm>
            <a:off x="6686550" y="7598569"/>
            <a:ext cx="5062347" cy="1109663"/>
          </a:xfrm>
          <a:prstGeom prst="rect">
            <a:avLst/>
          </a:prstGeom>
          <a:noFill/>
          <a:ln/>
        </p:spPr>
        <p:txBody>
          <a:bodyPr wrap="square" lIns="25400" tIns="25400" rIns="25400" bIns="25400" rtlCol="0" anchor="t">
            <a:normAutofit/>
          </a:bodyPr>
          <a:lstStyle/>
          <a:p>
            <a:pPr algn="l" indent="0" marL="0">
              <a:lnSpc>
                <a:spcPct val="126689"/>
              </a:lnSpc>
              <a:buNone/>
            </a:pPr>
            <a:r>
              <a:rPr lang="en-US" sz="1875" b="1" dirty="0">
                <a:solidFill>
                  <a:srgbClr val="1A1C20"/>
                </a:solidFill>
                <a:latin typeface="Public Sans" pitchFamily="34" charset="0"/>
                <a:ea typeface="Public Sans" pitchFamily="34" charset="-122"/>
                <a:cs typeface="Public Sans" pitchFamily="34" charset="-120"/>
              </a:rPr>
              <a:t>Answers arrive in Slack, </a:t>
            </a:r>
            <a:pPr algn="l" indent="0" marL="0">
              <a:lnSpc>
                <a:spcPct val="126689"/>
              </a:lnSpc>
              <a:buNone/>
            </a:pPr>
            <a:r>
              <a:rPr lang="en-US" sz="1875" dirty="0">
                <a:solidFill>
                  <a:srgbClr val="4A4740"/>
                </a:solidFill>
                <a:latin typeface="Public Sans" pitchFamily="34" charset="0"/>
                <a:ea typeface="Public Sans" pitchFamily="34" charset="-122"/>
                <a:cs typeface="Public Sans" pitchFamily="34" charset="-120"/>
              </a:rPr>
              <a:t>where reps already are. No new inbox to forget.</a:t>
            </a:r>
            <a:endParaRPr lang="en-US" sz="1875" dirty="0"/>
          </a:p>
        </p:txBody>
      </p:sp>
      <p:sp>
        <p:nvSpPr>
          <p:cNvPr id="16" name="Text 14"/>
          <p:cNvSpPr/>
          <p:nvPr/>
        </p:nvSpPr>
        <p:spPr>
          <a:xfrm>
            <a:off x="12134850" y="7598569"/>
            <a:ext cx="5062347" cy="1109663"/>
          </a:xfrm>
          <a:prstGeom prst="rect">
            <a:avLst/>
          </a:prstGeom>
          <a:noFill/>
          <a:ln/>
        </p:spPr>
        <p:txBody>
          <a:bodyPr wrap="square" lIns="25400" tIns="25400" rIns="25400" bIns="25400" rtlCol="0" anchor="t">
            <a:normAutofit/>
          </a:bodyPr>
          <a:lstStyle/>
          <a:p>
            <a:pPr algn="l" indent="0" marL="0">
              <a:lnSpc>
                <a:spcPct val="126689"/>
              </a:lnSpc>
              <a:buNone/>
            </a:pPr>
            <a:r>
              <a:rPr lang="en-US" sz="1875" b="1" dirty="0">
                <a:solidFill>
                  <a:srgbClr val="1A1C20"/>
                </a:solidFill>
                <a:latin typeface="Public Sans" pitchFamily="34" charset="0"/>
                <a:ea typeface="Public Sans" pitchFamily="34" charset="-122"/>
                <a:cs typeface="Public Sans" pitchFamily="34" charset="-120"/>
              </a:rPr>
              <a:t>Soft gate: </a:t>
            </a:r>
            <a:pPr algn="l" indent="0" marL="0">
              <a:lnSpc>
                <a:spcPct val="126689"/>
              </a:lnSpc>
              <a:buNone/>
            </a:pPr>
            <a:r>
              <a:rPr lang="en-US" sz="1875" dirty="0">
                <a:solidFill>
                  <a:srgbClr val="4A4740"/>
                </a:solidFill>
                <a:latin typeface="Public Sans" pitchFamily="34" charset="0"/>
                <a:ea typeface="Public Sans" pitchFamily="34" charset="-122"/>
                <a:cs typeface="Public Sans" pitchFamily="34" charset="-120"/>
              </a:rPr>
              <a:t>an unresolved blocker flags the record but never blocks the deal. Hard gates teach reps to route around tools.</a:t>
            </a:r>
            <a:endParaRPr lang="en-US" sz="1875"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7F5F1"/>
        </a:solidFill>
      </p:bgPr>
    </p:bg>
    <p:spTree>
      <p:nvGrpSpPr>
        <p:cNvPr id="1" name=""/>
        <p:cNvGrpSpPr/>
        <p:nvPr/>
      </p:nvGrpSpPr>
      <p:grpSpPr>
        <a:xfrm>
          <a:off x="0" y="0"/>
          <a:ext cx="0" cy="0"/>
          <a:chOff x="0" y="0"/>
          <a:chExt cx="0" cy="0"/>
        </a:xfrm>
      </p:grpSpPr>
      <p:sp>
        <p:nvSpPr>
          <p:cNvPr id="2" name="Text 0"/>
          <p:cNvSpPr/>
          <p:nvPr/>
        </p:nvSpPr>
        <p:spPr>
          <a:xfrm>
            <a:off x="1238250" y="914400"/>
            <a:ext cx="17392650" cy="335280"/>
          </a:xfrm>
          <a:prstGeom prst="rect">
            <a:avLst/>
          </a:prstGeom>
          <a:noFill/>
          <a:ln/>
        </p:spPr>
        <p:txBody>
          <a:bodyPr wrap="square" lIns="25400" tIns="25400" rIns="25400" bIns="25400" rtlCol="0" anchor="t">
            <a:normAutofit/>
          </a:bodyPr>
          <a:lstStyle/>
          <a:p>
            <a:pPr algn="l" indent="0" marL="0">
              <a:buNone/>
            </a:pPr>
            <a:r>
              <a:rPr lang="en-US" sz="1800" spc="252" kern="0" dirty="0">
                <a:solidFill>
                  <a:srgbClr val="FF4C00"/>
                </a:solidFill>
                <a:latin typeface="IBM Plex Mono" pitchFamily="34" charset="0"/>
                <a:ea typeface="IBM Plex Mono" pitchFamily="34" charset="-122"/>
                <a:cs typeface="IBM Plex Mono" pitchFamily="34" charset="-120"/>
              </a:rPr>
              <a:t>DELIBERATELY NOT BUILT</a:t>
            </a:r>
            <a:endParaRPr lang="en-US" sz="1800" dirty="0"/>
          </a:p>
        </p:txBody>
      </p:sp>
      <p:sp>
        <p:nvSpPr>
          <p:cNvPr id="3" name="Text 1"/>
          <p:cNvSpPr/>
          <p:nvPr/>
        </p:nvSpPr>
        <p:spPr>
          <a:xfrm>
            <a:off x="1238250" y="1402080"/>
            <a:ext cx="17392650" cy="716994"/>
          </a:xfrm>
          <a:prstGeom prst="rect">
            <a:avLst/>
          </a:prstGeom>
          <a:noFill/>
          <a:ln/>
        </p:spPr>
        <p:txBody>
          <a:bodyPr wrap="square" lIns="25400" tIns="25400" rIns="25400" bIns="25400" rtlCol="0" anchor="t">
            <a:normAutofit/>
          </a:bodyPr>
          <a:lstStyle/>
          <a:p>
            <a:pPr algn="l" indent="0" marL="0">
              <a:lnSpc>
                <a:spcPct val="91856"/>
              </a:lnSpc>
              <a:buNone/>
            </a:pPr>
            <a:r>
              <a:rPr lang="en-US" sz="4950" b="1" spc="-148" kern="0" dirty="0">
                <a:solidFill>
                  <a:srgbClr val="1A1C20"/>
                </a:solidFill>
                <a:latin typeface="Public Sans" pitchFamily="34" charset="0"/>
                <a:ea typeface="Public Sans" pitchFamily="34" charset="-122"/>
                <a:cs typeface="Public Sans" pitchFamily="34" charset="-120"/>
              </a:rPr>
              <a:t>What I cut, and why the cut is the point.</a:t>
            </a:r>
            <a:endParaRPr lang="en-US" sz="4950" dirty="0"/>
          </a:p>
        </p:txBody>
      </p:sp>
      <p:sp>
        <p:nvSpPr>
          <p:cNvPr id="4" name="Shape 2"/>
          <p:cNvSpPr/>
          <p:nvPr/>
        </p:nvSpPr>
        <p:spPr>
          <a:xfrm>
            <a:off x="1238250" y="2614374"/>
            <a:ext cx="7800975" cy="2175510"/>
          </a:xfrm>
          <a:prstGeom prst="roundRect">
            <a:avLst>
              <a:gd name="adj" fmla="val 7005"/>
            </a:avLst>
          </a:prstGeom>
          <a:solidFill>
            <a:srgbClr val="FBFAF8"/>
          </a:solidFill>
          <a:ln w="15240">
            <a:solidFill>
              <a:srgbClr val="E1DCD3"/>
            </a:solidFill>
            <a:prstDash val="solid"/>
          </a:ln>
        </p:spPr>
      </p:sp>
      <p:sp>
        <p:nvSpPr>
          <p:cNvPr id="5" name="Text 3"/>
          <p:cNvSpPr/>
          <p:nvPr/>
        </p:nvSpPr>
        <p:spPr>
          <a:xfrm>
            <a:off x="1634490" y="2972514"/>
            <a:ext cx="7709344" cy="373380"/>
          </a:xfrm>
          <a:prstGeom prst="rect">
            <a:avLst/>
          </a:prstGeom>
          <a:noFill/>
          <a:ln/>
        </p:spPr>
        <p:txBody>
          <a:bodyPr wrap="square" lIns="25400" tIns="25400" rIns="25400" bIns="25400" rtlCol="0" anchor="t">
            <a:normAutofit/>
          </a:bodyPr>
          <a:lstStyle/>
          <a:p>
            <a:pPr algn="l" indent="0" marL="0">
              <a:buNone/>
            </a:pPr>
            <a:r>
              <a:rPr lang="en-US" sz="2250" b="1" dirty="0">
                <a:solidFill>
                  <a:srgbClr val="1A1C20"/>
                </a:solidFill>
                <a:latin typeface="Public Sans" pitchFamily="34" charset="0"/>
                <a:ea typeface="Public Sans" pitchFamily="34" charset="-122"/>
                <a:cs typeface="Public Sans" pitchFamily="34" charset="-120"/>
              </a:rPr>
              <a:t>A consultant workspace</a:t>
            </a:r>
            <a:endParaRPr lang="en-US" sz="2250" dirty="0"/>
          </a:p>
        </p:txBody>
      </p:sp>
      <p:sp>
        <p:nvSpPr>
          <p:cNvPr id="6" name="Text 4"/>
          <p:cNvSpPr/>
          <p:nvPr/>
        </p:nvSpPr>
        <p:spPr>
          <a:xfrm>
            <a:off x="1634490" y="3403044"/>
            <a:ext cx="7218750" cy="723900"/>
          </a:xfrm>
          <a:prstGeom prst="rect">
            <a:avLst/>
          </a:prstGeom>
          <a:noFill/>
          <a:ln/>
        </p:spPr>
        <p:txBody>
          <a:bodyPr wrap="square" lIns="25400" tIns="25400" rIns="25400" bIns="25400" rtlCol="0" anchor="t">
            <a:normAutofit/>
          </a:bodyPr>
          <a:lstStyle/>
          <a:p>
            <a:pPr algn="l" indent="0" marL="0">
              <a:lnSpc>
                <a:spcPct val="125000"/>
              </a:lnSpc>
              <a:buNone/>
            </a:pPr>
            <a:r>
              <a:rPr lang="en-US" sz="1800" dirty="0">
                <a:solidFill>
                  <a:srgbClr val="4A4740"/>
                </a:solidFill>
                <a:latin typeface="Public Sans" pitchFamily="34" charset="0"/>
                <a:ea typeface="Public Sans" pitchFamily="34" charset="-122"/>
                <a:cs typeface="Public Sans" pitchFamily="34" charset="-120"/>
              </a:rPr>
              <a:t>Consultants run ~25 go-lives inside Salesforce. The tool writes native fields, Tasks and notes there — and leaves. No second login.</a:t>
            </a:r>
            <a:endParaRPr lang="en-US" sz="1800" dirty="0"/>
          </a:p>
        </p:txBody>
      </p:sp>
      <p:sp>
        <p:nvSpPr>
          <p:cNvPr id="7" name="Shape 5"/>
          <p:cNvSpPr/>
          <p:nvPr/>
        </p:nvSpPr>
        <p:spPr>
          <a:xfrm>
            <a:off x="9248775" y="2614374"/>
            <a:ext cx="7800975" cy="2175510"/>
          </a:xfrm>
          <a:prstGeom prst="roundRect">
            <a:avLst>
              <a:gd name="adj" fmla="val 7005"/>
            </a:avLst>
          </a:prstGeom>
          <a:solidFill>
            <a:srgbClr val="FBFAF8"/>
          </a:solidFill>
          <a:ln w="15240">
            <a:solidFill>
              <a:srgbClr val="E1DCD3"/>
            </a:solidFill>
            <a:prstDash val="solid"/>
          </a:ln>
        </p:spPr>
      </p:sp>
      <p:sp>
        <p:nvSpPr>
          <p:cNvPr id="8" name="Text 6"/>
          <p:cNvSpPr/>
          <p:nvPr/>
        </p:nvSpPr>
        <p:spPr>
          <a:xfrm>
            <a:off x="9645015" y="2972514"/>
            <a:ext cx="7709344" cy="373380"/>
          </a:xfrm>
          <a:prstGeom prst="rect">
            <a:avLst/>
          </a:prstGeom>
          <a:noFill/>
          <a:ln/>
        </p:spPr>
        <p:txBody>
          <a:bodyPr wrap="square" lIns="25400" tIns="25400" rIns="25400" bIns="25400" rtlCol="0" anchor="t">
            <a:normAutofit/>
          </a:bodyPr>
          <a:lstStyle/>
          <a:p>
            <a:pPr algn="l" indent="0" marL="0">
              <a:buNone/>
            </a:pPr>
            <a:r>
              <a:rPr lang="en-US" sz="2250" b="1" dirty="0">
                <a:solidFill>
                  <a:srgbClr val="1A1C20"/>
                </a:solidFill>
                <a:latin typeface="Public Sans" pitchFamily="34" charset="0"/>
                <a:ea typeface="Public Sans" pitchFamily="34" charset="-122"/>
                <a:cs typeface="Public Sans" pitchFamily="34" charset="-120"/>
              </a:rPr>
              <a:t>Transcription</a:t>
            </a:r>
            <a:endParaRPr lang="en-US" sz="2250" dirty="0"/>
          </a:p>
        </p:txBody>
      </p:sp>
      <p:sp>
        <p:nvSpPr>
          <p:cNvPr id="9" name="Text 7"/>
          <p:cNvSpPr/>
          <p:nvPr/>
        </p:nvSpPr>
        <p:spPr>
          <a:xfrm>
            <a:off x="9645015" y="3403044"/>
            <a:ext cx="7218750" cy="1066800"/>
          </a:xfrm>
          <a:prstGeom prst="rect">
            <a:avLst/>
          </a:prstGeom>
          <a:noFill/>
          <a:ln/>
        </p:spPr>
        <p:txBody>
          <a:bodyPr wrap="square" lIns="25400" tIns="25400" rIns="25400" bIns="25400" rtlCol="0" anchor="t">
            <a:normAutofit/>
          </a:bodyPr>
          <a:lstStyle/>
          <a:p>
            <a:pPr algn="l" indent="0" marL="0">
              <a:lnSpc>
                <a:spcPct val="125000"/>
              </a:lnSpc>
              <a:buNone/>
            </a:pPr>
            <a:r>
              <a:rPr lang="en-US" sz="1800" dirty="0">
                <a:solidFill>
                  <a:srgbClr val="4A4740"/>
                </a:solidFill>
                <a:latin typeface="Public Sans" pitchFamily="34" charset="0"/>
                <a:ea typeface="Public Sans" pitchFamily="34" charset="-122"/>
                <a:cs typeface="Public Sans" pitchFamily="34" charset="-120"/>
              </a:rPr>
              <a:t>Commodity, and reps already own recorders. The contract is (transcript, vertical) in → structured requirements out. Any source qualifies.</a:t>
            </a:r>
            <a:endParaRPr lang="en-US" sz="1800" dirty="0"/>
          </a:p>
        </p:txBody>
      </p:sp>
      <p:sp>
        <p:nvSpPr>
          <p:cNvPr id="10" name="Shape 8"/>
          <p:cNvSpPr/>
          <p:nvPr/>
        </p:nvSpPr>
        <p:spPr>
          <a:xfrm>
            <a:off x="1238250" y="4999434"/>
            <a:ext cx="7800975" cy="2175510"/>
          </a:xfrm>
          <a:prstGeom prst="roundRect">
            <a:avLst>
              <a:gd name="adj" fmla="val 7005"/>
            </a:avLst>
          </a:prstGeom>
          <a:solidFill>
            <a:srgbClr val="FBFAF8"/>
          </a:solidFill>
          <a:ln w="15240">
            <a:solidFill>
              <a:srgbClr val="E1DCD3"/>
            </a:solidFill>
            <a:prstDash val="solid"/>
          </a:ln>
        </p:spPr>
      </p:sp>
      <p:sp>
        <p:nvSpPr>
          <p:cNvPr id="11" name="Text 9"/>
          <p:cNvSpPr/>
          <p:nvPr/>
        </p:nvSpPr>
        <p:spPr>
          <a:xfrm>
            <a:off x="1634490" y="5357575"/>
            <a:ext cx="7709344" cy="373380"/>
          </a:xfrm>
          <a:prstGeom prst="rect">
            <a:avLst/>
          </a:prstGeom>
          <a:noFill/>
          <a:ln/>
        </p:spPr>
        <p:txBody>
          <a:bodyPr wrap="square" lIns="25400" tIns="25400" rIns="25400" bIns="25400" rtlCol="0" anchor="t">
            <a:normAutofit/>
          </a:bodyPr>
          <a:lstStyle/>
          <a:p>
            <a:pPr algn="l" indent="0" marL="0">
              <a:buNone/>
            </a:pPr>
            <a:r>
              <a:rPr lang="en-US" sz="2250" b="1" dirty="0">
                <a:solidFill>
                  <a:srgbClr val="1A1C20"/>
                </a:solidFill>
                <a:latin typeface="Public Sans" pitchFamily="34" charset="0"/>
                <a:ea typeface="Public Sans" pitchFamily="34" charset="-122"/>
                <a:cs typeface="Public Sans" pitchFamily="34" charset="-120"/>
              </a:rPr>
              <a:t>A hard gate on closing</a:t>
            </a:r>
            <a:endParaRPr lang="en-US" sz="2250" dirty="0"/>
          </a:p>
        </p:txBody>
      </p:sp>
      <p:sp>
        <p:nvSpPr>
          <p:cNvPr id="12" name="Text 10"/>
          <p:cNvSpPr/>
          <p:nvPr/>
        </p:nvSpPr>
        <p:spPr>
          <a:xfrm>
            <a:off x="1634490" y="5788104"/>
            <a:ext cx="7218750" cy="723900"/>
          </a:xfrm>
          <a:prstGeom prst="rect">
            <a:avLst/>
          </a:prstGeom>
          <a:noFill/>
          <a:ln/>
        </p:spPr>
        <p:txBody>
          <a:bodyPr wrap="square" lIns="25400" tIns="25400" rIns="25400" bIns="25400" rtlCol="0" anchor="t">
            <a:normAutofit/>
          </a:bodyPr>
          <a:lstStyle/>
          <a:p>
            <a:pPr algn="l" indent="0" marL="0">
              <a:lnSpc>
                <a:spcPct val="125000"/>
              </a:lnSpc>
              <a:buNone/>
            </a:pPr>
            <a:r>
              <a:rPr lang="en-US" sz="1800" dirty="0">
                <a:solidFill>
                  <a:srgbClr val="4A4740"/>
                </a:solidFill>
                <a:latin typeface="Public Sans" pitchFamily="34" charset="0"/>
                <a:ea typeface="Public Sans" pitchFamily="34" charset="-122"/>
                <a:cs typeface="Public Sans" pitchFamily="34" charset="-120"/>
              </a:rPr>
              <a:t>A real deal can outrun a verification — competing bid, fixed timeline. The flag travels with the deal instead of blocking it.</a:t>
            </a:r>
            <a:endParaRPr lang="en-US" sz="1800" dirty="0"/>
          </a:p>
        </p:txBody>
      </p:sp>
      <p:sp>
        <p:nvSpPr>
          <p:cNvPr id="13" name="Shape 11"/>
          <p:cNvSpPr/>
          <p:nvPr/>
        </p:nvSpPr>
        <p:spPr>
          <a:xfrm>
            <a:off x="9248775" y="4999434"/>
            <a:ext cx="7800975" cy="2175510"/>
          </a:xfrm>
          <a:prstGeom prst="roundRect">
            <a:avLst>
              <a:gd name="adj" fmla="val 7005"/>
            </a:avLst>
          </a:prstGeom>
          <a:solidFill>
            <a:srgbClr val="FBFAF8"/>
          </a:solidFill>
          <a:ln w="15240">
            <a:solidFill>
              <a:srgbClr val="E1DCD3"/>
            </a:solidFill>
            <a:prstDash val="solid"/>
          </a:ln>
        </p:spPr>
      </p:sp>
      <p:sp>
        <p:nvSpPr>
          <p:cNvPr id="14" name="Text 12"/>
          <p:cNvSpPr/>
          <p:nvPr/>
        </p:nvSpPr>
        <p:spPr>
          <a:xfrm>
            <a:off x="9645015" y="5357575"/>
            <a:ext cx="7709344" cy="373380"/>
          </a:xfrm>
          <a:prstGeom prst="rect">
            <a:avLst/>
          </a:prstGeom>
          <a:noFill/>
          <a:ln/>
        </p:spPr>
        <p:txBody>
          <a:bodyPr wrap="square" lIns="25400" tIns="25400" rIns="25400" bIns="25400" rtlCol="0" anchor="t">
            <a:normAutofit/>
          </a:bodyPr>
          <a:lstStyle/>
          <a:p>
            <a:pPr algn="l" indent="0" marL="0">
              <a:buNone/>
            </a:pPr>
            <a:r>
              <a:rPr lang="en-US" sz="2250" b="1" dirty="0">
                <a:solidFill>
                  <a:srgbClr val="1A1C20"/>
                </a:solidFill>
                <a:latin typeface="Public Sans" pitchFamily="34" charset="0"/>
                <a:ea typeface="Public Sans" pitchFamily="34" charset="-122"/>
                <a:cs typeface="Public Sans" pitchFamily="34" charset="-120"/>
              </a:rPr>
              <a:t>Close-rate claims</a:t>
            </a:r>
            <a:endParaRPr lang="en-US" sz="2250" dirty="0"/>
          </a:p>
        </p:txBody>
      </p:sp>
      <p:sp>
        <p:nvSpPr>
          <p:cNvPr id="15" name="Text 13"/>
          <p:cNvSpPr/>
          <p:nvPr/>
        </p:nvSpPr>
        <p:spPr>
          <a:xfrm>
            <a:off x="9645015" y="5788104"/>
            <a:ext cx="7218750" cy="1066800"/>
          </a:xfrm>
          <a:prstGeom prst="rect">
            <a:avLst/>
          </a:prstGeom>
          <a:noFill/>
          <a:ln/>
        </p:spPr>
        <p:txBody>
          <a:bodyPr wrap="square" lIns="25400" tIns="25400" rIns="25400" bIns="25400" rtlCol="0" anchor="t">
            <a:normAutofit/>
          </a:bodyPr>
          <a:lstStyle/>
          <a:p>
            <a:pPr algn="l" indent="0" marL="0">
              <a:lnSpc>
                <a:spcPct val="125000"/>
              </a:lnSpc>
              <a:buNone/>
            </a:pPr>
            <a:r>
              <a:rPr lang="en-US" sz="1800" dirty="0">
                <a:solidFill>
                  <a:srgbClr val="4A4740"/>
                </a:solidFill>
                <a:latin typeface="Public Sans" pitchFamily="34" charset="0"/>
                <a:ea typeface="Public Sans" pitchFamily="34" charset="-122"/>
                <a:cs typeface="Public Sans" pitchFamily="34" charset="-120"/>
              </a:rPr>
              <a:t>Leadership's first goal, deprioritized on purpose: the mechanism here is rep time back and rework avoided. If close rate moves too, good — but I won't promise it.</a:t>
            </a:r>
            <a:endParaRPr lang="en-US" sz="1800" dirty="0"/>
          </a:p>
        </p:txBody>
      </p:sp>
      <p:sp>
        <p:nvSpPr>
          <p:cNvPr id="16" name="Shape 14"/>
          <p:cNvSpPr/>
          <p:nvPr/>
        </p:nvSpPr>
        <p:spPr>
          <a:xfrm>
            <a:off x="1238250" y="7708345"/>
            <a:ext cx="45720" cy="895350"/>
          </a:xfrm>
          <a:prstGeom prst="rect">
            <a:avLst/>
          </a:prstGeom>
          <a:solidFill>
            <a:srgbClr val="FF4C00"/>
          </a:solidFill>
          <a:ln/>
        </p:spPr>
      </p:sp>
      <p:sp>
        <p:nvSpPr>
          <p:cNvPr id="17" name="Text 15"/>
          <p:cNvSpPr/>
          <p:nvPr/>
        </p:nvSpPr>
        <p:spPr>
          <a:xfrm>
            <a:off x="1569720" y="7784545"/>
            <a:ext cx="14235532" cy="781050"/>
          </a:xfrm>
          <a:prstGeom prst="rect">
            <a:avLst/>
          </a:prstGeom>
          <a:noFill/>
          <a:ln/>
        </p:spPr>
        <p:txBody>
          <a:bodyPr wrap="square" lIns="25400" tIns="25400" rIns="25400" bIns="25400" rtlCol="0" anchor="t">
            <a:normAutofit/>
          </a:bodyPr>
          <a:lstStyle/>
          <a:p>
            <a:pPr algn="l" indent="0" marL="0">
              <a:lnSpc>
                <a:spcPct val="128289"/>
              </a:lnSpc>
              <a:buNone/>
            </a:pPr>
            <a:r>
              <a:rPr lang="en-US" sz="1950" b="1" dirty="0">
                <a:solidFill>
                  <a:srgbClr val="1A1C20"/>
                </a:solidFill>
                <a:latin typeface="Public Sans" pitchFamily="34" charset="0"/>
                <a:ea typeface="Public Sans" pitchFamily="34" charset="-122"/>
                <a:cs typeface="Public Sans" pitchFamily="34" charset="-120"/>
              </a:rPr>
              <a:t>The wider motion is mapped, not built: </a:t>
            </a:r>
            <a:pPr algn="l" indent="0" marL="0">
              <a:lnSpc>
                <a:spcPct val="128289"/>
              </a:lnSpc>
              <a:buNone/>
            </a:pPr>
            <a:r>
              <a:rPr lang="en-US" sz="1950" dirty="0">
                <a:solidFill>
                  <a:srgbClr val="4A4740"/>
                </a:solidFill>
                <a:latin typeface="Public Sans" pitchFamily="34" charset="0"/>
                <a:ea typeface="Public Sans" pitchFamily="34" charset="-122"/>
                <a:cs typeface="Public Sans" pitchFamily="34" charset="-120"/>
              </a:rPr>
              <a:t>33 annotated frames cover discovery health, onboarding queue by risk, and sequencing — the pieces I'd reach for next, in order.</a:t>
            </a:r>
            <a:endParaRPr lang="en-US" sz="19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7F5F1"/>
        </a:solidFill>
      </p:bgPr>
    </p:bg>
    <p:spTree>
      <p:nvGrpSpPr>
        <p:cNvPr id="1" name=""/>
        <p:cNvGrpSpPr/>
        <p:nvPr/>
      </p:nvGrpSpPr>
      <p:grpSpPr>
        <a:xfrm>
          <a:off x="0" y="0"/>
          <a:ext cx="0" cy="0"/>
          <a:chOff x="0" y="0"/>
          <a:chExt cx="0" cy="0"/>
        </a:xfrm>
      </p:grpSpPr>
      <p:sp>
        <p:nvSpPr>
          <p:cNvPr id="2" name="Text 0"/>
          <p:cNvSpPr/>
          <p:nvPr/>
        </p:nvSpPr>
        <p:spPr>
          <a:xfrm>
            <a:off x="1238250" y="914400"/>
            <a:ext cx="17392650" cy="335280"/>
          </a:xfrm>
          <a:prstGeom prst="rect">
            <a:avLst/>
          </a:prstGeom>
          <a:noFill/>
          <a:ln/>
        </p:spPr>
        <p:txBody>
          <a:bodyPr wrap="square" lIns="25400" tIns="25400" rIns="25400" bIns="25400" rtlCol="0" anchor="t">
            <a:normAutofit/>
          </a:bodyPr>
          <a:lstStyle/>
          <a:p>
            <a:pPr algn="l" indent="0" marL="0">
              <a:buNone/>
            </a:pPr>
            <a:r>
              <a:rPr lang="en-US" sz="1800" spc="252" kern="0" dirty="0">
                <a:solidFill>
                  <a:srgbClr val="FF4C00"/>
                </a:solidFill>
                <a:latin typeface="IBM Plex Mono" pitchFamily="34" charset="0"/>
                <a:ea typeface="IBM Plex Mono" pitchFamily="34" charset="-122"/>
                <a:cs typeface="IBM Plex Mono" pitchFamily="34" charset="-120"/>
              </a:rPr>
              <a:t>BUILD VS BUY</a:t>
            </a:r>
            <a:endParaRPr lang="en-US" sz="1800" dirty="0"/>
          </a:p>
        </p:txBody>
      </p:sp>
      <p:sp>
        <p:nvSpPr>
          <p:cNvPr id="3" name="Text 1"/>
          <p:cNvSpPr/>
          <p:nvPr/>
        </p:nvSpPr>
        <p:spPr>
          <a:xfrm>
            <a:off x="1238250" y="1402080"/>
            <a:ext cx="17392650" cy="716994"/>
          </a:xfrm>
          <a:prstGeom prst="rect">
            <a:avLst/>
          </a:prstGeom>
          <a:noFill/>
          <a:ln/>
        </p:spPr>
        <p:txBody>
          <a:bodyPr wrap="square" lIns="25400" tIns="25400" rIns="25400" bIns="25400" rtlCol="0" anchor="t">
            <a:normAutofit/>
          </a:bodyPr>
          <a:lstStyle/>
          <a:p>
            <a:pPr algn="l" indent="0" marL="0">
              <a:lnSpc>
                <a:spcPct val="91856"/>
              </a:lnSpc>
              <a:buNone/>
            </a:pPr>
            <a:r>
              <a:rPr lang="en-US" sz="4950" b="1" spc="-148" kern="0" dirty="0">
                <a:solidFill>
                  <a:srgbClr val="1A1C20"/>
                </a:solidFill>
                <a:latin typeface="Public Sans" pitchFamily="34" charset="0"/>
                <a:ea typeface="Public Sans" pitchFamily="34" charset="-122"/>
                <a:cs typeface="Public Sans" pitchFamily="34" charset="-120"/>
              </a:rPr>
              <a:t>Buy the commodity. Build the knowledge.</a:t>
            </a:r>
            <a:endParaRPr lang="en-US" sz="4950" dirty="0"/>
          </a:p>
        </p:txBody>
      </p:sp>
      <p:sp>
        <p:nvSpPr>
          <p:cNvPr id="4" name="Shape 2"/>
          <p:cNvSpPr/>
          <p:nvPr/>
        </p:nvSpPr>
        <p:spPr>
          <a:xfrm>
            <a:off x="1238250" y="2614374"/>
            <a:ext cx="6740128" cy="4564380"/>
          </a:xfrm>
          <a:prstGeom prst="roundRect">
            <a:avLst>
              <a:gd name="adj" fmla="val 3756"/>
            </a:avLst>
          </a:prstGeom>
          <a:solidFill>
            <a:srgbClr val="FBFAF8"/>
          </a:solidFill>
          <a:ln w="15240">
            <a:solidFill>
              <a:srgbClr val="E1DCD3"/>
            </a:solidFill>
            <a:prstDash val="solid"/>
          </a:ln>
        </p:spPr>
      </p:sp>
      <p:sp>
        <p:nvSpPr>
          <p:cNvPr id="5" name="Text 3"/>
          <p:cNvSpPr/>
          <p:nvPr/>
        </p:nvSpPr>
        <p:spPr>
          <a:xfrm>
            <a:off x="1653540" y="3029664"/>
            <a:ext cx="6500503" cy="312420"/>
          </a:xfrm>
          <a:prstGeom prst="rect">
            <a:avLst/>
          </a:prstGeom>
          <a:noFill/>
          <a:ln/>
        </p:spPr>
        <p:txBody>
          <a:bodyPr wrap="square" lIns="25400" tIns="25400" rIns="25400" bIns="25400" rtlCol="0" anchor="t">
            <a:normAutofit/>
          </a:bodyPr>
          <a:lstStyle/>
          <a:p>
            <a:pPr algn="l" indent="0" marL="0">
              <a:buNone/>
            </a:pPr>
            <a:r>
              <a:rPr lang="en-US" sz="1650" spc="198" kern="0" dirty="0">
                <a:solidFill>
                  <a:srgbClr val="8B8579"/>
                </a:solidFill>
                <a:latin typeface="IBM Plex Mono" pitchFamily="34" charset="0"/>
                <a:ea typeface="IBM Plex Mono" pitchFamily="34" charset="-122"/>
                <a:cs typeface="IBM Plex Mono" pitchFamily="34" charset="-120"/>
              </a:rPr>
              <a:t>BUY</a:t>
            </a:r>
            <a:endParaRPr lang="en-US" sz="1650" dirty="0"/>
          </a:p>
        </p:txBody>
      </p:sp>
      <p:sp>
        <p:nvSpPr>
          <p:cNvPr id="6" name="Text 4"/>
          <p:cNvSpPr/>
          <p:nvPr/>
        </p:nvSpPr>
        <p:spPr>
          <a:xfrm>
            <a:off x="1653540" y="3532584"/>
            <a:ext cx="6086834" cy="756285"/>
          </a:xfrm>
          <a:prstGeom prst="rect">
            <a:avLst/>
          </a:prstGeom>
          <a:noFill/>
          <a:ln/>
        </p:spPr>
        <p:txBody>
          <a:bodyPr wrap="square" lIns="25400" tIns="25400" rIns="25400" bIns="25400" rtlCol="0" anchor="t">
            <a:normAutofit/>
          </a:bodyPr>
          <a:lstStyle/>
          <a:p>
            <a:pPr algn="l" indent="0" marL="0">
              <a:lnSpc>
                <a:spcPct val="124013"/>
              </a:lnSpc>
              <a:buNone/>
            </a:pPr>
            <a:r>
              <a:rPr lang="en-US" sz="1950" b="1" dirty="0">
                <a:solidFill>
                  <a:srgbClr val="1A1C20"/>
                </a:solidFill>
                <a:latin typeface="Public Sans" pitchFamily="34" charset="0"/>
                <a:ea typeface="Public Sans" pitchFamily="34" charset="-122"/>
                <a:cs typeface="Public Sans" pitchFamily="34" charset="-120"/>
              </a:rPr>
              <a:t>Transcription + capture </a:t>
            </a:r>
            <a:pPr algn="l" indent="0" marL="0">
              <a:lnSpc>
                <a:spcPct val="124013"/>
              </a:lnSpc>
              <a:buNone/>
            </a:pPr>
            <a:r>
              <a:rPr lang="en-US" sz="1950" dirty="0">
                <a:solidFill>
                  <a:srgbClr val="1A1C20"/>
                </a:solidFill>
                <a:latin typeface="Public Sans" pitchFamily="34" charset="0"/>
                <a:ea typeface="Public Sans" pitchFamily="34" charset="-122"/>
                <a:cs typeface="Public Sans" pitchFamily="34" charset="-120"/>
              </a:rPr>
              <a:t>— recorder-agnostic; reps keep what they carry</a:t>
            </a:r>
            <a:endParaRPr lang="en-US" sz="1950" dirty="0"/>
          </a:p>
        </p:txBody>
      </p:sp>
      <p:sp>
        <p:nvSpPr>
          <p:cNvPr id="7" name="Text 5"/>
          <p:cNvSpPr/>
          <p:nvPr/>
        </p:nvSpPr>
        <p:spPr>
          <a:xfrm>
            <a:off x="1653540" y="4422219"/>
            <a:ext cx="6086834" cy="756285"/>
          </a:xfrm>
          <a:prstGeom prst="rect">
            <a:avLst/>
          </a:prstGeom>
          <a:noFill/>
          <a:ln/>
        </p:spPr>
        <p:txBody>
          <a:bodyPr wrap="square" lIns="25400" tIns="25400" rIns="25400" bIns="25400" rtlCol="0" anchor="t">
            <a:normAutofit/>
          </a:bodyPr>
          <a:lstStyle/>
          <a:p>
            <a:pPr algn="l" indent="0" marL="0">
              <a:lnSpc>
                <a:spcPct val="124013"/>
              </a:lnSpc>
              <a:buNone/>
            </a:pPr>
            <a:r>
              <a:rPr lang="en-US" sz="1950" b="1" dirty="0">
                <a:solidFill>
                  <a:srgbClr val="1A1C20"/>
                </a:solidFill>
                <a:latin typeface="Public Sans" pitchFamily="34" charset="0"/>
                <a:ea typeface="Public Sans" pitchFamily="34" charset="-122"/>
                <a:cs typeface="Public Sans" pitchFamily="34" charset="-120"/>
              </a:rPr>
              <a:t>LLM extraction </a:t>
            </a:r>
            <a:pPr algn="l" indent="0" marL="0">
              <a:lnSpc>
                <a:spcPct val="124013"/>
              </a:lnSpc>
              <a:buNone/>
            </a:pPr>
            <a:r>
              <a:rPr lang="en-US" sz="1950" dirty="0">
                <a:solidFill>
                  <a:srgbClr val="1A1C20"/>
                </a:solidFill>
                <a:latin typeface="Public Sans" pitchFamily="34" charset="0"/>
                <a:ea typeface="Public Sans" pitchFamily="34" charset="-122"/>
                <a:cs typeface="Public Sans" pitchFamily="34" charset="-120"/>
              </a:rPr>
              <a:t>— model spend concentrated on details: vendor, model, counts, dates</a:t>
            </a:r>
            <a:endParaRPr lang="en-US" sz="1950" dirty="0"/>
          </a:p>
        </p:txBody>
      </p:sp>
      <p:sp>
        <p:nvSpPr>
          <p:cNvPr id="8" name="Text 6"/>
          <p:cNvSpPr/>
          <p:nvPr/>
        </p:nvSpPr>
        <p:spPr>
          <a:xfrm>
            <a:off x="1653540" y="5311854"/>
            <a:ext cx="6086834" cy="756285"/>
          </a:xfrm>
          <a:prstGeom prst="rect">
            <a:avLst/>
          </a:prstGeom>
          <a:noFill/>
          <a:ln/>
        </p:spPr>
        <p:txBody>
          <a:bodyPr wrap="square" lIns="25400" tIns="25400" rIns="25400" bIns="25400" rtlCol="0" anchor="t">
            <a:normAutofit/>
          </a:bodyPr>
          <a:lstStyle/>
          <a:p>
            <a:pPr algn="l" indent="0" marL="0">
              <a:lnSpc>
                <a:spcPct val="124013"/>
              </a:lnSpc>
              <a:buNone/>
            </a:pPr>
            <a:r>
              <a:rPr lang="en-US" sz="1950" b="1" dirty="0">
                <a:solidFill>
                  <a:srgbClr val="1A1C20"/>
                </a:solidFill>
                <a:latin typeface="Public Sans" pitchFamily="34" charset="0"/>
                <a:ea typeface="Public Sans" pitchFamily="34" charset="-122"/>
                <a:cs typeface="Public Sans" pitchFamily="34" charset="-120"/>
              </a:rPr>
              <a:t>Slack + Salesforce rails </a:t>
            </a:r>
            <a:pPr algn="l" indent="0" marL="0">
              <a:lnSpc>
                <a:spcPct val="124013"/>
              </a:lnSpc>
              <a:buNone/>
            </a:pPr>
            <a:r>
              <a:rPr lang="en-US" sz="1950" dirty="0">
                <a:solidFill>
                  <a:srgbClr val="1A1C20"/>
                </a:solidFill>
                <a:latin typeface="Public Sans" pitchFamily="34" charset="0"/>
                <a:ea typeface="Public Sans" pitchFamily="34" charset="-122"/>
                <a:cs typeface="Public Sans" pitchFamily="34" charset="-120"/>
              </a:rPr>
              <a:t>— standard APIs, upsert on the opportunity key, never duplicates</a:t>
            </a:r>
            <a:endParaRPr lang="en-US" sz="1950" dirty="0"/>
          </a:p>
        </p:txBody>
      </p:sp>
      <p:sp>
        <p:nvSpPr>
          <p:cNvPr id="9" name="Shape 7"/>
          <p:cNvSpPr/>
          <p:nvPr/>
        </p:nvSpPr>
        <p:spPr>
          <a:xfrm>
            <a:off x="8226028" y="2614374"/>
            <a:ext cx="8823722" cy="4564380"/>
          </a:xfrm>
          <a:prstGeom prst="roundRect">
            <a:avLst>
              <a:gd name="adj" fmla="val 3756"/>
            </a:avLst>
          </a:prstGeom>
          <a:solidFill>
            <a:srgbClr val="FBFAF8"/>
          </a:solidFill>
          <a:ln w="22860">
            <a:solidFill>
              <a:srgbClr val="FF4C00"/>
            </a:solidFill>
            <a:prstDash val="solid"/>
          </a:ln>
        </p:spPr>
      </p:sp>
      <p:sp>
        <p:nvSpPr>
          <p:cNvPr id="10" name="Text 8"/>
          <p:cNvSpPr/>
          <p:nvPr/>
        </p:nvSpPr>
        <p:spPr>
          <a:xfrm>
            <a:off x="8648938" y="3037284"/>
            <a:ext cx="8775692" cy="312420"/>
          </a:xfrm>
          <a:prstGeom prst="rect">
            <a:avLst/>
          </a:prstGeom>
          <a:noFill/>
          <a:ln/>
        </p:spPr>
        <p:txBody>
          <a:bodyPr wrap="square" lIns="25400" tIns="25400" rIns="25400" bIns="25400" rtlCol="0" anchor="t">
            <a:normAutofit/>
          </a:bodyPr>
          <a:lstStyle/>
          <a:p>
            <a:pPr algn="l" indent="0" marL="0">
              <a:buNone/>
            </a:pPr>
            <a:r>
              <a:rPr lang="en-US" sz="1650" spc="198" kern="0" dirty="0">
                <a:solidFill>
                  <a:srgbClr val="FF4C00"/>
                </a:solidFill>
                <a:latin typeface="IBM Plex Mono" pitchFamily="34" charset="0"/>
                <a:ea typeface="IBM Plex Mono" pitchFamily="34" charset="-122"/>
                <a:cs typeface="IBM Plex Mono" pitchFamily="34" charset="-120"/>
              </a:rPr>
              <a:t>BUILD — THIS IS THE ASSET</a:t>
            </a:r>
            <a:endParaRPr lang="en-US" sz="1650" dirty="0"/>
          </a:p>
        </p:txBody>
      </p:sp>
      <p:sp>
        <p:nvSpPr>
          <p:cNvPr id="11" name="Text 9"/>
          <p:cNvSpPr/>
          <p:nvPr/>
        </p:nvSpPr>
        <p:spPr>
          <a:xfrm>
            <a:off x="8648938" y="3540205"/>
            <a:ext cx="8217239" cy="1115377"/>
          </a:xfrm>
          <a:prstGeom prst="rect">
            <a:avLst/>
          </a:prstGeom>
          <a:noFill/>
          <a:ln/>
        </p:spPr>
        <p:txBody>
          <a:bodyPr wrap="square" lIns="25400" tIns="25400" rIns="25400" bIns="25400" rtlCol="0" anchor="t">
            <a:normAutofit/>
          </a:bodyPr>
          <a:lstStyle/>
          <a:p>
            <a:pPr algn="l" indent="0" marL="0">
              <a:lnSpc>
                <a:spcPct val="124013"/>
              </a:lnSpc>
              <a:buNone/>
            </a:pPr>
            <a:r>
              <a:rPr lang="en-US" sz="1950" b="1" dirty="0">
                <a:solidFill>
                  <a:srgbClr val="1A1C20"/>
                </a:solidFill>
                <a:latin typeface="Public Sans" pitchFamily="34" charset="0"/>
                <a:ea typeface="Public Sans" pitchFamily="34" charset="-122"/>
                <a:cs typeface="Public Sans" pitchFamily="34" charset="-120"/>
              </a:rPr>
              <a:t>The vertical requirements library </a:t>
            </a:r>
            <a:pPr algn="l" indent="0" marL="0">
              <a:lnSpc>
                <a:spcPct val="124013"/>
              </a:lnSpc>
              <a:buNone/>
            </a:pPr>
            <a:r>
              <a:rPr lang="en-US" sz="1950" dirty="0">
                <a:solidFill>
                  <a:srgbClr val="1A1C20"/>
                </a:solidFill>
                <a:latin typeface="Public Sans" pitchFamily="34" charset="0"/>
                <a:ea typeface="Public Sans" pitchFamily="34" charset="-122"/>
                <a:cs typeface="Public Sans" pitchFamily="34" charset="-120"/>
              </a:rPr>
              <a:t>— ~15 cards per vertical, blockers vs standard. No vendor has Toast Retail's knowledge. An SE maintains it in-app; if it needs engineering, it rots.</a:t>
            </a:r>
            <a:endParaRPr lang="en-US" sz="1950" dirty="0"/>
          </a:p>
        </p:txBody>
      </p:sp>
      <p:sp>
        <p:nvSpPr>
          <p:cNvPr id="12" name="Text 10"/>
          <p:cNvSpPr/>
          <p:nvPr/>
        </p:nvSpPr>
        <p:spPr>
          <a:xfrm>
            <a:off x="8648938" y="4788932"/>
            <a:ext cx="8217239" cy="1115377"/>
          </a:xfrm>
          <a:prstGeom prst="rect">
            <a:avLst/>
          </a:prstGeom>
          <a:noFill/>
          <a:ln/>
        </p:spPr>
        <p:txBody>
          <a:bodyPr wrap="square" lIns="25400" tIns="25400" rIns="25400" bIns="25400" rtlCol="0" anchor="t">
            <a:normAutofit/>
          </a:bodyPr>
          <a:lstStyle/>
          <a:p>
            <a:pPr algn="l" indent="0" marL="0">
              <a:lnSpc>
                <a:spcPct val="124013"/>
              </a:lnSpc>
              <a:buNone/>
            </a:pPr>
            <a:r>
              <a:rPr lang="en-US" sz="1950" b="1" dirty="0">
                <a:solidFill>
                  <a:srgbClr val="1A1C20"/>
                </a:solidFill>
                <a:latin typeface="Public Sans" pitchFamily="34" charset="0"/>
                <a:ea typeface="Public Sans" pitchFamily="34" charset="-122"/>
                <a:cs typeface="Public Sans" pitchFamily="34" charset="-120"/>
              </a:rPr>
              <a:t>The extraction contract </a:t>
            </a:r>
            <a:pPr algn="l" indent="0" marL="0">
              <a:lnSpc>
                <a:spcPct val="124013"/>
              </a:lnSpc>
              <a:buNone/>
            </a:pPr>
            <a:r>
              <a:rPr lang="en-US" sz="1950" dirty="0">
                <a:solidFill>
                  <a:srgbClr val="1A1C20"/>
                </a:solidFill>
                <a:latin typeface="Public Sans" pitchFamily="34" charset="0"/>
                <a:ea typeface="Public Sans" pitchFamily="34" charset="-122"/>
                <a:cs typeface="Public Sans" pitchFamily="34" charset="-120"/>
              </a:rPr>
              <a:t>— closed enum (the model can't invent a requirement), confirmed / inferred / null, and: </a:t>
            </a:r>
            <a:pPr algn="l" indent="0" marL="0">
              <a:lnSpc>
                <a:spcPct val="124013"/>
              </a:lnSpc>
              <a:buNone/>
            </a:pPr>
            <a:r>
              <a:rPr lang="en-US" sz="1950" i="1" dirty="0">
                <a:solidFill>
                  <a:srgbClr val="1A1C20"/>
                </a:solidFill>
                <a:latin typeface="Public Sans" pitchFamily="34" charset="0"/>
                <a:ea typeface="Public Sans" pitchFamily="34" charset="-122"/>
                <a:cs typeface="Public Sans" pitchFamily="34" charset="-120"/>
              </a:rPr>
              <a:t>not discussed </a:t>
            </a:r>
            <a:pPr algn="l" indent="0" marL="0">
              <a:lnSpc>
                <a:spcPct val="124013"/>
              </a:lnSpc>
              <a:buNone/>
            </a:pPr>
            <a:r>
              <a:rPr lang="en-US" sz="1950" dirty="0">
                <a:solidFill>
                  <a:srgbClr val="1A1C20"/>
                </a:solidFill>
                <a:latin typeface="Public Sans" pitchFamily="34" charset="0"/>
                <a:ea typeface="Public Sans" pitchFamily="34" charset="-122"/>
                <a:cs typeface="Public Sans" pitchFamily="34" charset="-120"/>
              </a:rPr>
              <a:t>is never </a:t>
            </a:r>
            <a:pPr algn="l" indent="0" marL="0">
              <a:lnSpc>
                <a:spcPct val="124013"/>
              </a:lnSpc>
              <a:buNone/>
            </a:pPr>
            <a:r>
              <a:rPr lang="en-US" sz="1950" i="1" dirty="0">
                <a:solidFill>
                  <a:srgbClr val="1A1C20"/>
                </a:solidFill>
                <a:latin typeface="Public Sans" pitchFamily="34" charset="0"/>
                <a:ea typeface="Public Sans" pitchFamily="34" charset="-122"/>
                <a:cs typeface="Public Sans" pitchFamily="34" charset="-120"/>
              </a:rPr>
              <a:t>not needed</a:t>
            </a:r>
            <a:pPr algn="l" indent="0" marL="0">
              <a:lnSpc>
                <a:spcPct val="124013"/>
              </a:lnSpc>
              <a:buNone/>
            </a:pPr>
            <a:r>
              <a:rPr lang="en-US" sz="1950" dirty="0">
                <a:solidFill>
                  <a:srgbClr val="1A1C20"/>
                </a:solidFill>
                <a:latin typeface="Public Sans" pitchFamily="34" charset="0"/>
                <a:ea typeface="Public Sans" pitchFamily="34" charset="-122"/>
                <a:cs typeface="Public Sans" pitchFamily="34" charset="-120"/>
              </a:rPr>
              <a:t>.</a:t>
            </a:r>
            <a:endParaRPr lang="en-US" sz="1950" dirty="0"/>
          </a:p>
        </p:txBody>
      </p:sp>
      <p:sp>
        <p:nvSpPr>
          <p:cNvPr id="13" name="Text 11"/>
          <p:cNvSpPr/>
          <p:nvPr/>
        </p:nvSpPr>
        <p:spPr>
          <a:xfrm>
            <a:off x="8648938" y="6037659"/>
            <a:ext cx="8217239" cy="756285"/>
          </a:xfrm>
          <a:prstGeom prst="rect">
            <a:avLst/>
          </a:prstGeom>
          <a:noFill/>
          <a:ln/>
        </p:spPr>
        <p:txBody>
          <a:bodyPr wrap="square" lIns="25400" tIns="25400" rIns="25400" bIns="25400" rtlCol="0" anchor="t">
            <a:normAutofit/>
          </a:bodyPr>
          <a:lstStyle/>
          <a:p>
            <a:pPr algn="l" indent="0" marL="0">
              <a:lnSpc>
                <a:spcPct val="124013"/>
              </a:lnSpc>
              <a:buNone/>
            </a:pPr>
            <a:r>
              <a:rPr lang="en-US" sz="1950" b="1" dirty="0">
                <a:solidFill>
                  <a:srgbClr val="1A1C20"/>
                </a:solidFill>
                <a:latin typeface="Public Sans" pitchFamily="34" charset="0"/>
                <a:ea typeface="Public Sans" pitchFamily="34" charset="-122"/>
                <a:cs typeface="Public Sans" pitchFamily="34" charset="-120"/>
              </a:rPr>
              <a:t>Offline tier </a:t>
            </a:r>
            <a:pPr algn="l" indent="0" marL="0">
              <a:lnSpc>
                <a:spcPct val="124013"/>
              </a:lnSpc>
              <a:buNone/>
            </a:pPr>
            <a:r>
              <a:rPr lang="en-US" sz="1950" dirty="0">
                <a:solidFill>
                  <a:srgbClr val="1A1C20"/>
                </a:solidFill>
                <a:latin typeface="Public Sans" pitchFamily="34" charset="0"/>
                <a:ea typeface="Public Sans" pitchFamily="34" charset="-122"/>
                <a:cs typeface="Public Sans" pitchFamily="34" charset="-120"/>
              </a:rPr>
              <a:t>— checklist and alias matching run local and instant; a dead-zone parking lot still shows what matters.</a:t>
            </a:r>
            <a:endParaRPr lang="en-US" sz="19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1A1C20"/>
        </a:solidFill>
      </p:bgPr>
    </p:bg>
    <p:spTree>
      <p:nvGrpSpPr>
        <p:cNvPr id="1" name=""/>
        <p:cNvGrpSpPr/>
        <p:nvPr/>
      </p:nvGrpSpPr>
      <p:grpSpPr>
        <a:xfrm>
          <a:off x="0" y="0"/>
          <a:ext cx="0" cy="0"/>
          <a:chOff x="0" y="0"/>
          <a:chExt cx="0" cy="0"/>
        </a:xfrm>
      </p:grpSpPr>
      <p:sp>
        <p:nvSpPr>
          <p:cNvPr id="2" name="Text 0"/>
          <p:cNvSpPr/>
          <p:nvPr/>
        </p:nvSpPr>
        <p:spPr>
          <a:xfrm>
            <a:off x="1238250" y="914400"/>
            <a:ext cx="17392650" cy="335280"/>
          </a:xfrm>
          <a:prstGeom prst="rect">
            <a:avLst/>
          </a:prstGeom>
          <a:noFill/>
          <a:ln/>
        </p:spPr>
        <p:txBody>
          <a:bodyPr wrap="square" lIns="25400" tIns="25400" rIns="25400" bIns="25400" rtlCol="0" anchor="t">
            <a:normAutofit/>
          </a:bodyPr>
          <a:lstStyle/>
          <a:p>
            <a:pPr algn="l" indent="0" marL="0">
              <a:buNone/>
            </a:pPr>
            <a:r>
              <a:rPr lang="en-US" sz="1800" spc="252" kern="0" dirty="0">
                <a:solidFill>
                  <a:srgbClr val="FF9366"/>
                </a:solidFill>
                <a:latin typeface="IBM Plex Mono" pitchFamily="34" charset="0"/>
                <a:ea typeface="IBM Plex Mono" pitchFamily="34" charset="-122"/>
                <a:cs typeface="IBM Plex Mono" pitchFamily="34" charset="-120"/>
              </a:rPr>
              <a:t>HOW WE'D KNOW IT'S WORKING</a:t>
            </a:r>
            <a:endParaRPr lang="en-US" sz="1800" dirty="0"/>
          </a:p>
        </p:txBody>
      </p:sp>
      <p:sp>
        <p:nvSpPr>
          <p:cNvPr id="3" name="Text 1"/>
          <p:cNvSpPr/>
          <p:nvPr/>
        </p:nvSpPr>
        <p:spPr>
          <a:xfrm>
            <a:off x="1238250" y="1402080"/>
            <a:ext cx="14716125" cy="1395889"/>
          </a:xfrm>
          <a:prstGeom prst="rect">
            <a:avLst/>
          </a:prstGeom>
          <a:noFill/>
          <a:ln/>
        </p:spPr>
        <p:txBody>
          <a:bodyPr wrap="square" lIns="25400" tIns="25400" rIns="25400" bIns="25400" rtlCol="0" anchor="t">
            <a:normAutofit/>
          </a:bodyPr>
          <a:lstStyle/>
          <a:p>
            <a:pPr algn="l" indent="0" marL="0">
              <a:lnSpc>
                <a:spcPct val="91856"/>
              </a:lnSpc>
              <a:buNone/>
            </a:pPr>
            <a:r>
              <a:rPr lang="en-US" sz="4950" b="1" spc="-148" kern="0" dirty="0">
                <a:solidFill>
                  <a:srgbClr val="FFFFFF"/>
                </a:solidFill>
                <a:latin typeface="Public Sans" pitchFamily="34" charset="0"/>
                <a:ea typeface="Public Sans" pitchFamily="34" charset="-122"/>
                <a:cs typeface="Public Sans" pitchFamily="34" charset="-120"/>
              </a:rPr>
              <a:t>One number decides. Everything else is a leading indicator.</a:t>
            </a:r>
            <a:endParaRPr lang="en-US" sz="4950" dirty="0"/>
          </a:p>
        </p:txBody>
      </p:sp>
      <p:sp>
        <p:nvSpPr>
          <p:cNvPr id="4" name="Shape 2"/>
          <p:cNvSpPr/>
          <p:nvPr/>
        </p:nvSpPr>
        <p:spPr>
          <a:xfrm>
            <a:off x="1238250" y="3331369"/>
            <a:ext cx="15811500" cy="2140267"/>
          </a:xfrm>
          <a:prstGeom prst="roundRect">
            <a:avLst>
              <a:gd name="adj" fmla="val 8011"/>
            </a:avLst>
          </a:prstGeom>
          <a:ln w="15240">
            <a:solidFill>
              <a:srgbClr val="3A3C42"/>
            </a:solidFill>
            <a:prstDash val="solid"/>
          </a:ln>
        </p:spPr>
      </p:sp>
      <p:sp>
        <p:nvSpPr>
          <p:cNvPr id="5" name="Text 3"/>
          <p:cNvSpPr/>
          <p:nvPr/>
        </p:nvSpPr>
        <p:spPr>
          <a:xfrm>
            <a:off x="1767840" y="3784759"/>
            <a:ext cx="10681942" cy="490538"/>
          </a:xfrm>
          <a:prstGeom prst="rect">
            <a:avLst/>
          </a:prstGeom>
          <a:noFill/>
          <a:ln/>
        </p:spPr>
        <p:txBody>
          <a:bodyPr wrap="square" lIns="25400" tIns="25400" rIns="25400" bIns="25400" rtlCol="0" anchor="t">
            <a:normAutofit/>
          </a:bodyPr>
          <a:lstStyle/>
          <a:p>
            <a:pPr algn="l" indent="0" marL="0">
              <a:lnSpc>
                <a:spcPct val="106027"/>
              </a:lnSpc>
              <a:buNone/>
            </a:pPr>
            <a:r>
              <a:rPr lang="en-US" sz="2850" b="1" dirty="0">
                <a:solidFill>
                  <a:srgbClr val="FFFFFF"/>
                </a:solidFill>
                <a:latin typeface="Public Sans" pitchFamily="34" charset="0"/>
                <a:ea typeface="Public Sans" pitchFamily="34" charset="-122"/>
                <a:cs typeface="Public Sans" pitchFamily="34" charset="-120"/>
              </a:rPr>
              <a:t>Go-lives hitting the expected date</a:t>
            </a:r>
            <a:endParaRPr lang="en-US" sz="2850" dirty="0"/>
          </a:p>
        </p:txBody>
      </p:sp>
      <p:sp>
        <p:nvSpPr>
          <p:cNvPr id="6" name="Text 4"/>
          <p:cNvSpPr/>
          <p:nvPr/>
        </p:nvSpPr>
        <p:spPr>
          <a:xfrm>
            <a:off x="1767840" y="4332446"/>
            <a:ext cx="10002182" cy="723900"/>
          </a:xfrm>
          <a:prstGeom prst="rect">
            <a:avLst/>
          </a:prstGeom>
          <a:noFill/>
          <a:ln/>
        </p:spPr>
        <p:txBody>
          <a:bodyPr wrap="square" lIns="25400" tIns="25400" rIns="25400" bIns="25400" rtlCol="0" anchor="t">
            <a:normAutofit/>
          </a:bodyPr>
          <a:lstStyle/>
          <a:p>
            <a:pPr algn="l" indent="0" marL="0">
              <a:lnSpc>
                <a:spcPct val="125000"/>
              </a:lnSpc>
              <a:buNone/>
            </a:pPr>
            <a:r>
              <a:rPr lang="en-US" sz="1800" dirty="0">
                <a:solidFill>
                  <a:srgbClr val="A9A69F"/>
                </a:solidFill>
                <a:latin typeface="Public Sans" pitchFamily="34" charset="0"/>
                <a:ea typeface="Public Sans" pitchFamily="34" charset="-122"/>
                <a:cs typeface="Public Sans" pitchFamily="34" charset="-120"/>
              </a:rPr>
              <a:t>If discovery improves and this doesn't move, the problem was somewhere else — and I'd say so.</a:t>
            </a:r>
            <a:endParaRPr lang="en-US" sz="1800" dirty="0"/>
          </a:p>
        </p:txBody>
      </p:sp>
      <p:sp>
        <p:nvSpPr>
          <p:cNvPr id="7" name="Text 5"/>
          <p:cNvSpPr/>
          <p:nvPr/>
        </p:nvSpPr>
        <p:spPr>
          <a:xfrm>
            <a:off x="12050197" y="3856672"/>
            <a:ext cx="1923145" cy="289560"/>
          </a:xfrm>
          <a:prstGeom prst="rect">
            <a:avLst/>
          </a:prstGeom>
          <a:noFill/>
          <a:ln/>
        </p:spPr>
        <p:txBody>
          <a:bodyPr wrap="square" lIns="25400" tIns="25400" rIns="25400" bIns="25400" rtlCol="0" anchor="t">
            <a:normAutofit/>
          </a:bodyPr>
          <a:lstStyle/>
          <a:p>
            <a:pPr algn="l" indent="0" marL="0">
              <a:buNone/>
            </a:pPr>
            <a:r>
              <a:rPr lang="en-US" sz="1500" spc="150" kern="0" dirty="0">
                <a:solidFill>
                  <a:srgbClr val="8B8579"/>
                </a:solidFill>
                <a:latin typeface="IBM Plex Mono" pitchFamily="34" charset="0"/>
                <a:ea typeface="IBM Plex Mono" pitchFamily="34" charset="-122"/>
                <a:cs typeface="IBM Plex Mono" pitchFamily="34" charset="-120"/>
              </a:rPr>
              <a:t>BASELINE*</a:t>
            </a:r>
            <a:endParaRPr lang="en-US" sz="1500" dirty="0"/>
          </a:p>
        </p:txBody>
      </p:sp>
      <p:sp>
        <p:nvSpPr>
          <p:cNvPr id="8" name="Text 6"/>
          <p:cNvSpPr/>
          <p:nvPr/>
        </p:nvSpPr>
        <p:spPr>
          <a:xfrm>
            <a:off x="12050197" y="4146233"/>
            <a:ext cx="1923145" cy="838200"/>
          </a:xfrm>
          <a:prstGeom prst="rect">
            <a:avLst/>
          </a:prstGeom>
          <a:noFill/>
          <a:ln/>
        </p:spPr>
        <p:txBody>
          <a:bodyPr wrap="square" lIns="25400" tIns="25400" rIns="25400" bIns="25400" rtlCol="0" anchor="t">
            <a:normAutofit/>
          </a:bodyPr>
          <a:lstStyle/>
          <a:p>
            <a:pPr algn="l" indent="0" marL="0">
              <a:lnSpc>
                <a:spcPct val="84677"/>
              </a:lnSpc>
              <a:buNone/>
            </a:pPr>
            <a:r>
              <a:rPr lang="en-US" sz="6300" b="1" spc="-252" kern="0" dirty="0">
                <a:solidFill>
                  <a:srgbClr val="6B665C"/>
                </a:solidFill>
                <a:latin typeface="Public Sans" pitchFamily="34" charset="0"/>
                <a:ea typeface="Public Sans" pitchFamily="34" charset="-122"/>
                <a:cs typeface="Public Sans" pitchFamily="34" charset="-120"/>
              </a:rPr>
              <a:t>50%</a:t>
            </a:r>
            <a:endParaRPr lang="en-US" sz="6300" dirty="0"/>
          </a:p>
        </p:txBody>
      </p:sp>
      <p:sp>
        <p:nvSpPr>
          <p:cNvPr id="9" name="Text 7"/>
          <p:cNvSpPr/>
          <p:nvPr/>
        </p:nvSpPr>
        <p:spPr>
          <a:xfrm>
            <a:off x="14084260" y="4336733"/>
            <a:ext cx="495300" cy="533400"/>
          </a:xfrm>
          <a:prstGeom prst="rect">
            <a:avLst/>
          </a:prstGeom>
          <a:noFill/>
          <a:ln/>
        </p:spPr>
        <p:txBody>
          <a:bodyPr wrap="square" lIns="25400" tIns="25400" rIns="25400" bIns="25400" rtlCol="0" anchor="t">
            <a:normAutofit/>
          </a:bodyPr>
          <a:lstStyle/>
          <a:p>
            <a:pPr algn="l" indent="0" marL="0">
              <a:buNone/>
            </a:pPr>
            <a:r>
              <a:rPr lang="en-US" sz="3300" dirty="0">
                <a:solidFill>
                  <a:srgbClr val="6B665C"/>
                </a:solidFill>
                <a:latin typeface="Public Sans" pitchFamily="34" charset="0"/>
                <a:ea typeface="Public Sans" pitchFamily="34" charset="-122"/>
                <a:cs typeface="Public Sans" pitchFamily="34" charset="-120"/>
              </a:rPr>
              <a:t>→</a:t>
            </a:r>
            <a:endParaRPr lang="en-US" sz="3300" dirty="0"/>
          </a:p>
        </p:txBody>
      </p:sp>
      <p:sp>
        <p:nvSpPr>
          <p:cNvPr id="10" name="Text 8"/>
          <p:cNvSpPr/>
          <p:nvPr/>
        </p:nvSpPr>
        <p:spPr>
          <a:xfrm>
            <a:off x="14789110" y="3856672"/>
            <a:ext cx="1904155" cy="289560"/>
          </a:xfrm>
          <a:prstGeom prst="rect">
            <a:avLst/>
          </a:prstGeom>
          <a:noFill/>
          <a:ln/>
        </p:spPr>
        <p:txBody>
          <a:bodyPr wrap="square" lIns="25400" tIns="25400" rIns="25400" bIns="25400" rtlCol="0" anchor="t">
            <a:normAutofit/>
          </a:bodyPr>
          <a:lstStyle/>
          <a:p>
            <a:pPr algn="l" indent="0" marL="0">
              <a:buNone/>
            </a:pPr>
            <a:r>
              <a:rPr lang="en-US" sz="1500" spc="150" kern="0" dirty="0">
                <a:solidFill>
                  <a:srgbClr val="FF9366"/>
                </a:solidFill>
                <a:latin typeface="IBM Plex Mono" pitchFamily="34" charset="0"/>
                <a:ea typeface="IBM Plex Mono" pitchFamily="34" charset="-122"/>
                <a:cs typeface="IBM Plex Mono" pitchFamily="34" charset="-120"/>
              </a:rPr>
              <a:t>TARGET*</a:t>
            </a:r>
            <a:endParaRPr lang="en-US" sz="1500" dirty="0"/>
          </a:p>
        </p:txBody>
      </p:sp>
      <p:sp>
        <p:nvSpPr>
          <p:cNvPr id="11" name="Text 9"/>
          <p:cNvSpPr/>
          <p:nvPr/>
        </p:nvSpPr>
        <p:spPr>
          <a:xfrm>
            <a:off x="14789110" y="4146233"/>
            <a:ext cx="1904155" cy="838200"/>
          </a:xfrm>
          <a:prstGeom prst="rect">
            <a:avLst/>
          </a:prstGeom>
          <a:noFill/>
          <a:ln/>
        </p:spPr>
        <p:txBody>
          <a:bodyPr wrap="square" lIns="25400" tIns="25400" rIns="25400" bIns="25400" rtlCol="0" anchor="t">
            <a:normAutofit/>
          </a:bodyPr>
          <a:lstStyle/>
          <a:p>
            <a:pPr algn="l" indent="0" marL="0">
              <a:lnSpc>
                <a:spcPct val="84677"/>
              </a:lnSpc>
              <a:buNone/>
            </a:pPr>
            <a:r>
              <a:rPr lang="en-US" sz="6300" b="1" spc="-252" kern="0" dirty="0">
                <a:solidFill>
                  <a:srgbClr val="FFFFFF"/>
                </a:solidFill>
                <a:latin typeface="Public Sans" pitchFamily="34" charset="0"/>
                <a:ea typeface="Public Sans" pitchFamily="34" charset="-122"/>
                <a:cs typeface="Public Sans" pitchFamily="34" charset="-120"/>
              </a:rPr>
              <a:t>75%</a:t>
            </a:r>
            <a:endParaRPr lang="en-US" sz="6300" dirty="0"/>
          </a:p>
        </p:txBody>
      </p:sp>
      <p:sp>
        <p:nvSpPr>
          <p:cNvPr id="12" name="Shape 10"/>
          <p:cNvSpPr/>
          <p:nvPr/>
        </p:nvSpPr>
        <p:spPr>
          <a:xfrm>
            <a:off x="1238250" y="6043136"/>
            <a:ext cx="3810000" cy="22860"/>
          </a:xfrm>
          <a:prstGeom prst="rect">
            <a:avLst/>
          </a:prstGeom>
          <a:solidFill>
            <a:srgbClr val="3A3C42"/>
          </a:solidFill>
          <a:ln/>
        </p:spPr>
      </p:sp>
      <p:sp>
        <p:nvSpPr>
          <p:cNvPr id="13" name="Text 11"/>
          <p:cNvSpPr/>
          <p:nvPr/>
        </p:nvSpPr>
        <p:spPr>
          <a:xfrm>
            <a:off x="1238250" y="6237447"/>
            <a:ext cx="4191000" cy="274320"/>
          </a:xfrm>
          <a:prstGeom prst="rect">
            <a:avLst/>
          </a:prstGeom>
          <a:noFill/>
          <a:ln/>
        </p:spPr>
        <p:txBody>
          <a:bodyPr wrap="square" lIns="25400" tIns="25400" rIns="25400" bIns="25400" rtlCol="0" anchor="t">
            <a:normAutofit/>
          </a:bodyPr>
          <a:lstStyle/>
          <a:p>
            <a:pPr algn="l" indent="0" marL="0">
              <a:buNone/>
            </a:pPr>
            <a:r>
              <a:rPr lang="en-US" sz="1425" spc="114" kern="0" dirty="0">
                <a:solidFill>
                  <a:srgbClr val="8B8579"/>
                </a:solidFill>
                <a:latin typeface="IBM Plex Mono" pitchFamily="34" charset="0"/>
                <a:ea typeface="IBM Plex Mono" pitchFamily="34" charset="-122"/>
                <a:cs typeface="IBM Plex Mono" pitchFamily="34" charset="-120"/>
              </a:rPr>
              <a:t>LEADING</a:t>
            </a:r>
            <a:endParaRPr lang="en-US" sz="1425" dirty="0"/>
          </a:p>
        </p:txBody>
      </p:sp>
      <p:sp>
        <p:nvSpPr>
          <p:cNvPr id="14" name="Text 12"/>
          <p:cNvSpPr/>
          <p:nvPr/>
        </p:nvSpPr>
        <p:spPr>
          <a:xfrm>
            <a:off x="1238250" y="6549866"/>
            <a:ext cx="3924300" cy="655320"/>
          </a:xfrm>
          <a:prstGeom prst="rect">
            <a:avLst/>
          </a:prstGeom>
          <a:noFill/>
          <a:ln/>
        </p:spPr>
        <p:txBody>
          <a:bodyPr wrap="square" lIns="25400" tIns="25400" rIns="25400" bIns="25400" rtlCol="0" anchor="t">
            <a:normAutofit/>
          </a:bodyPr>
          <a:lstStyle/>
          <a:p>
            <a:pPr algn="l" indent="0" marL="0">
              <a:lnSpc>
                <a:spcPct val="112500"/>
              </a:lnSpc>
              <a:buNone/>
            </a:pPr>
            <a:r>
              <a:rPr lang="en-US" sz="1800" b="1" dirty="0">
                <a:solidFill>
                  <a:srgbClr val="FFFFFF"/>
                </a:solidFill>
                <a:latin typeface="Public Sans" pitchFamily="34" charset="0"/>
                <a:ea typeface="Public Sans" pitchFamily="34" charset="-122"/>
                <a:cs typeface="Public Sans" pitchFamily="34" charset="-120"/>
              </a:rPr>
              <a:t>Vertical blockers confirmed pre-close</a:t>
            </a:r>
            <a:endParaRPr lang="en-US" sz="1800" dirty="0"/>
          </a:p>
        </p:txBody>
      </p:sp>
      <p:sp>
        <p:nvSpPr>
          <p:cNvPr id="15" name="Shape 13"/>
          <p:cNvSpPr/>
          <p:nvPr/>
        </p:nvSpPr>
        <p:spPr>
          <a:xfrm>
            <a:off x="5238750" y="6043136"/>
            <a:ext cx="3810000" cy="22860"/>
          </a:xfrm>
          <a:prstGeom prst="rect">
            <a:avLst/>
          </a:prstGeom>
          <a:solidFill>
            <a:srgbClr val="3A3C42"/>
          </a:solidFill>
          <a:ln/>
        </p:spPr>
      </p:sp>
      <p:sp>
        <p:nvSpPr>
          <p:cNvPr id="16" name="Text 14"/>
          <p:cNvSpPr/>
          <p:nvPr/>
        </p:nvSpPr>
        <p:spPr>
          <a:xfrm>
            <a:off x="5238750" y="6237447"/>
            <a:ext cx="4191000" cy="274320"/>
          </a:xfrm>
          <a:prstGeom prst="rect">
            <a:avLst/>
          </a:prstGeom>
          <a:noFill/>
          <a:ln/>
        </p:spPr>
        <p:txBody>
          <a:bodyPr wrap="square" lIns="25400" tIns="25400" rIns="25400" bIns="25400" rtlCol="0" anchor="t">
            <a:normAutofit/>
          </a:bodyPr>
          <a:lstStyle/>
          <a:p>
            <a:pPr algn="l" indent="0" marL="0">
              <a:buNone/>
            </a:pPr>
            <a:r>
              <a:rPr lang="en-US" sz="1425" spc="114" kern="0" dirty="0">
                <a:solidFill>
                  <a:srgbClr val="8B8579"/>
                </a:solidFill>
                <a:latin typeface="IBM Plex Mono" pitchFamily="34" charset="0"/>
                <a:ea typeface="IBM Plex Mono" pitchFamily="34" charset="-122"/>
                <a:cs typeface="IBM Plex Mono" pitchFamily="34" charset="-120"/>
              </a:rPr>
              <a:t>LEADING</a:t>
            </a:r>
            <a:endParaRPr lang="en-US" sz="1425" dirty="0"/>
          </a:p>
        </p:txBody>
      </p:sp>
      <p:sp>
        <p:nvSpPr>
          <p:cNvPr id="17" name="Text 15"/>
          <p:cNvSpPr/>
          <p:nvPr/>
        </p:nvSpPr>
        <p:spPr>
          <a:xfrm>
            <a:off x="5238750" y="6549866"/>
            <a:ext cx="3924300" cy="655320"/>
          </a:xfrm>
          <a:prstGeom prst="rect">
            <a:avLst/>
          </a:prstGeom>
          <a:noFill/>
          <a:ln/>
        </p:spPr>
        <p:txBody>
          <a:bodyPr wrap="square" lIns="25400" tIns="25400" rIns="25400" bIns="25400" rtlCol="0" anchor="t">
            <a:normAutofit/>
          </a:bodyPr>
          <a:lstStyle/>
          <a:p>
            <a:pPr algn="l" indent="0" marL="0">
              <a:lnSpc>
                <a:spcPct val="112500"/>
              </a:lnSpc>
              <a:buNone/>
            </a:pPr>
            <a:r>
              <a:rPr lang="en-US" sz="1800" b="1" dirty="0">
                <a:solidFill>
                  <a:srgbClr val="FFFFFF"/>
                </a:solidFill>
                <a:latin typeface="Public Sans" pitchFamily="34" charset="0"/>
                <a:ea typeface="Public Sans" pitchFamily="34" charset="-122"/>
                <a:cs typeface="Public Sans" pitchFamily="34" charset="-120"/>
              </a:rPr>
              <a:t>Consultant re-interviews before kickoff</a:t>
            </a:r>
            <a:endParaRPr lang="en-US" sz="1800" dirty="0"/>
          </a:p>
        </p:txBody>
      </p:sp>
      <p:sp>
        <p:nvSpPr>
          <p:cNvPr id="18" name="Shape 16"/>
          <p:cNvSpPr/>
          <p:nvPr/>
        </p:nvSpPr>
        <p:spPr>
          <a:xfrm>
            <a:off x="9239250" y="6043136"/>
            <a:ext cx="3810000" cy="22860"/>
          </a:xfrm>
          <a:prstGeom prst="rect">
            <a:avLst/>
          </a:prstGeom>
          <a:solidFill>
            <a:srgbClr val="3A3C42"/>
          </a:solidFill>
          <a:ln/>
        </p:spPr>
      </p:sp>
      <p:sp>
        <p:nvSpPr>
          <p:cNvPr id="19" name="Text 17"/>
          <p:cNvSpPr/>
          <p:nvPr/>
        </p:nvSpPr>
        <p:spPr>
          <a:xfrm>
            <a:off x="9239250" y="6237447"/>
            <a:ext cx="4191000" cy="274320"/>
          </a:xfrm>
          <a:prstGeom prst="rect">
            <a:avLst/>
          </a:prstGeom>
          <a:noFill/>
          <a:ln/>
        </p:spPr>
        <p:txBody>
          <a:bodyPr wrap="square" lIns="25400" tIns="25400" rIns="25400" bIns="25400" rtlCol="0" anchor="t">
            <a:normAutofit/>
          </a:bodyPr>
          <a:lstStyle/>
          <a:p>
            <a:pPr algn="l" indent="0" marL="0">
              <a:buNone/>
            </a:pPr>
            <a:r>
              <a:rPr lang="en-US" sz="1425" spc="114" kern="0" dirty="0">
                <a:solidFill>
                  <a:srgbClr val="8B8579"/>
                </a:solidFill>
                <a:latin typeface="IBM Plex Mono" pitchFamily="34" charset="0"/>
                <a:ea typeface="IBM Plex Mono" pitchFamily="34" charset="-122"/>
                <a:cs typeface="IBM Plex Mono" pitchFamily="34" charset="-120"/>
              </a:rPr>
              <a:t>OUTCOME</a:t>
            </a:r>
            <a:endParaRPr lang="en-US" sz="1425" dirty="0"/>
          </a:p>
        </p:txBody>
      </p:sp>
      <p:sp>
        <p:nvSpPr>
          <p:cNvPr id="20" name="Text 18"/>
          <p:cNvSpPr/>
          <p:nvPr/>
        </p:nvSpPr>
        <p:spPr>
          <a:xfrm>
            <a:off x="9239250" y="6549866"/>
            <a:ext cx="4191000" cy="346710"/>
          </a:xfrm>
          <a:prstGeom prst="rect">
            <a:avLst/>
          </a:prstGeom>
          <a:noFill/>
          <a:ln/>
        </p:spPr>
        <p:txBody>
          <a:bodyPr wrap="square" lIns="25400" tIns="25400" rIns="25400" bIns="25400" rtlCol="0" anchor="t">
            <a:normAutofit/>
          </a:bodyPr>
          <a:lstStyle/>
          <a:p>
            <a:pPr algn="l" indent="0" marL="0">
              <a:lnSpc>
                <a:spcPct val="112500"/>
              </a:lnSpc>
              <a:buNone/>
            </a:pPr>
            <a:r>
              <a:rPr lang="en-US" sz="1800" b="1" dirty="0">
                <a:solidFill>
                  <a:srgbClr val="FFFFFF"/>
                </a:solidFill>
                <a:latin typeface="Public Sans" pitchFamily="34" charset="0"/>
                <a:ea typeface="Public Sans" pitchFamily="34" charset="-122"/>
                <a:cs typeface="Public Sans" pitchFamily="34" charset="-120"/>
              </a:rPr>
              <a:t>Rep hours pulled back post-close</a:t>
            </a:r>
            <a:endParaRPr lang="en-US" sz="1800" dirty="0"/>
          </a:p>
        </p:txBody>
      </p:sp>
      <p:sp>
        <p:nvSpPr>
          <p:cNvPr id="21" name="Shape 19"/>
          <p:cNvSpPr/>
          <p:nvPr/>
        </p:nvSpPr>
        <p:spPr>
          <a:xfrm>
            <a:off x="13239750" y="6043136"/>
            <a:ext cx="3810000" cy="22860"/>
          </a:xfrm>
          <a:prstGeom prst="rect">
            <a:avLst/>
          </a:prstGeom>
          <a:solidFill>
            <a:srgbClr val="FF4C00"/>
          </a:solidFill>
          <a:ln/>
        </p:spPr>
      </p:sp>
      <p:sp>
        <p:nvSpPr>
          <p:cNvPr id="22" name="Text 20"/>
          <p:cNvSpPr/>
          <p:nvPr/>
        </p:nvSpPr>
        <p:spPr>
          <a:xfrm>
            <a:off x="13239750" y="6237447"/>
            <a:ext cx="4191000" cy="274320"/>
          </a:xfrm>
          <a:prstGeom prst="rect">
            <a:avLst/>
          </a:prstGeom>
          <a:noFill/>
          <a:ln/>
        </p:spPr>
        <p:txBody>
          <a:bodyPr wrap="square" lIns="25400" tIns="25400" rIns="25400" bIns="25400" rtlCol="0" anchor="t">
            <a:normAutofit/>
          </a:bodyPr>
          <a:lstStyle/>
          <a:p>
            <a:pPr algn="l" indent="0" marL="0">
              <a:buNone/>
            </a:pPr>
            <a:r>
              <a:rPr lang="en-US" sz="1425" spc="114" kern="0" dirty="0">
                <a:solidFill>
                  <a:srgbClr val="FF9366"/>
                </a:solidFill>
                <a:latin typeface="IBM Plex Mono" pitchFamily="34" charset="0"/>
                <a:ea typeface="IBM Plex Mono" pitchFamily="34" charset="-122"/>
                <a:cs typeface="IBM Plex Mono" pitchFamily="34" charset="-120"/>
              </a:rPr>
              <a:t>COUNTER-METRIC</a:t>
            </a:r>
            <a:endParaRPr lang="en-US" sz="1425" dirty="0"/>
          </a:p>
        </p:txBody>
      </p:sp>
      <p:sp>
        <p:nvSpPr>
          <p:cNvPr id="23" name="Text 21"/>
          <p:cNvSpPr/>
          <p:nvPr/>
        </p:nvSpPr>
        <p:spPr>
          <a:xfrm>
            <a:off x="13239750" y="6549866"/>
            <a:ext cx="3924300" cy="655320"/>
          </a:xfrm>
          <a:prstGeom prst="rect">
            <a:avLst/>
          </a:prstGeom>
          <a:noFill/>
          <a:ln/>
        </p:spPr>
        <p:txBody>
          <a:bodyPr wrap="square" lIns="25400" tIns="25400" rIns="25400" bIns="25400" rtlCol="0" anchor="t">
            <a:normAutofit/>
          </a:bodyPr>
          <a:lstStyle/>
          <a:p>
            <a:pPr algn="l" indent="0" marL="0">
              <a:lnSpc>
                <a:spcPct val="112500"/>
              </a:lnSpc>
              <a:buNone/>
            </a:pPr>
            <a:r>
              <a:rPr lang="en-US" sz="1800" b="1" dirty="0">
                <a:solidFill>
                  <a:srgbClr val="FFFFFF"/>
                </a:solidFill>
                <a:latin typeface="Public Sans" pitchFamily="34" charset="0"/>
                <a:ea typeface="Public Sans" pitchFamily="34" charset="-122"/>
                <a:cs typeface="Public Sans" pitchFamily="34" charset="-120"/>
              </a:rPr>
              <a:t>Flags dismissed as not applicable — if it spikes, the flags are wrong</a:t>
            </a:r>
            <a:endParaRPr lang="en-US" sz="1800" dirty="0"/>
          </a:p>
        </p:txBody>
      </p:sp>
      <p:sp>
        <p:nvSpPr>
          <p:cNvPr id="24" name="Text 22"/>
          <p:cNvSpPr/>
          <p:nvPr/>
        </p:nvSpPr>
        <p:spPr>
          <a:xfrm>
            <a:off x="1238250" y="7738586"/>
            <a:ext cx="17392650" cy="338138"/>
          </a:xfrm>
          <a:prstGeom prst="rect">
            <a:avLst/>
          </a:prstGeom>
          <a:noFill/>
          <a:ln/>
        </p:spPr>
        <p:txBody>
          <a:bodyPr wrap="square" lIns="25400" tIns="25400" rIns="25400" bIns="25400" rtlCol="0" anchor="t">
            <a:normAutofit/>
          </a:bodyPr>
          <a:lstStyle/>
          <a:p>
            <a:pPr algn="l" indent="0" marL="0">
              <a:lnSpc>
                <a:spcPct val="115809"/>
              </a:lnSpc>
              <a:buNone/>
            </a:pPr>
            <a:r>
              <a:rPr lang="en-US" sz="1575" dirty="0">
                <a:solidFill>
                  <a:srgbClr val="8B8579"/>
                </a:solidFill>
                <a:latin typeface="IBM Plex Mono" pitchFamily="34" charset="0"/>
                <a:ea typeface="IBM Plex Mono" pitchFamily="34" charset="-122"/>
                <a:cs typeface="IBM Plex Mono" pitchFamily="34" charset="-120"/>
              </a:rPr>
              <a:t>*Illustrative — first step is tagging two quarters of real go-lives by whether the slip traced to discovery.</a:t>
            </a:r>
            <a:endParaRPr lang="en-US" sz="1575"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5</Slides>
  <Notes>5</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5</vt:i4>
      </vt:variant>
    </vt:vector>
  </HeadingPairs>
  <TitlesOfParts>
    <vt:vector size="8" baseType="lpstr">
      <vt:lpstr>Arial</vt:lpstr>
      <vt:lpstr>Calibri</vt:lpstr>
      <vt:lpstr>Office Theme</vt:lpstr>
      <vt:lpstr>Slide 1</vt:lpstr>
      <vt:lpstr>Slide 2</vt:lpstr>
      <vt:lpstr>Slide 3</vt:lpstr>
      <vt:lpstr>Slide 4</vt:lpstr>
      <vt:lpstr>Slide 5</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PptxGenJS</cp:lastModifiedBy>
  <cp:revision>1</cp:revision>
  <dcterms:created xsi:type="dcterms:W3CDTF">2026-08-22T21:30:36Z</dcterms:created>
  <dcterms:modified xsi:type="dcterms:W3CDTF">2026-08-22T21:30:36Z</dcterms:modified>
</cp:coreProperties>
</file>